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ink/inkAction2.xml" ContentType="application/vnd.ms-office.inkAct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86" r:id="rId2"/>
    <p:sldId id="297" r:id="rId3"/>
    <p:sldId id="299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00" r:id="rId15"/>
    <p:sldId id="30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4626"/>
    <a:srgbClr val="424242"/>
    <a:srgbClr val="005C57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84" y="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3:55:54.97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7816">
    <iact:property name="dataType"/>
    <iact:actionData xml:id="d0">
      <inkml:trace xmlns:inkml="http://www.w3.org/2003/InkML" xml:id="stk0" contextRef="#ctx0" brushRef="#br0">21349 10857 49 0,'-9'-18'24'14,"3"-8"-17"-14,3 15 24 1,0-2-31 4,-3-2 1 1,-2-4-1 3,-1-7 0-3,0 3 1 3,0-1 0-3,-3 1 1 3,1-1 0-3,-1 1 0 3,-6 0 0-3,1-1 0 4,-7 1 1-5,1-3-2 4,-3 0 1-3,-7-3-2 3,-8 0 1-1,-6 1-1-1,-2-6 0 0,-4 0 0 1,-6-3 0-1,-2 4 0 2,-7-1 0-3,-8 0 0 2,-3 0 1-2,-3-2 0 3,0 7 0-3,-9-8 1 4,-3 6 1-5,-5-5-1 6,2 2 1-7,-3 0-1 6,-5-5 1-5,-1 2-1 4,1-2 1 13,-71-15-1-13,12 4 0-3,11 6-2 2,7 2 1-1,2 3-1 2,6 0 1-4,1 3-1 4,-1-3 1-3,6 5-1 3,-9-3 0-3,1 3-1 4,-1 3 1-5,-3 2 0 5,-5 6 0-5,-1 2-1 5,-8 3 1-5,6 0-1 5,-1 2 1-4,-8 3 0 3,3 0 0-3,0 3 0 3,-9-1 0-3,8 3 0 3,1 3 0-3,-3 3 0 3,0-1 0-3,-6 3 0 3,0 3 0-3,-6 2-1 3,-6 3 1-3,6 2 0 3,3 0 0-3,-3 1 0 3,-3-1 0-4,9 8-1 5,0-2 1-5,0 0 0 5,3 7 0-4,-3 3 0 3,6 5 0-3,-9-2 0 3,6 5 0-3,8-3 0 3,-5 0 0-3,9 1-1 2,2 4 1-2,-8 1-1 4,11 7 1-4,7 8-1 3,-1 0 1-3,6 0-1 3,6 6 1-3,6-1-1 4,6 0 0-5,0-2 0 5,5 7 1-5,1 6 0 4,6 5 0-3,-7 0-1 3,4 5 1-2,2-2 0 1,9 2 0-2,1 3 0 3,2-1 1-3,3-4-1 3,12-3 0-3,3-3 0 3,3 3 0-3,8 5 0 3,3 0 0-3,4-10 0 4,5-3 0-5,6-2 0 5,6-3 0-5,6 0 0 5,6-3 0-5,2-2 0 5,7 4 0-5,5-6-1 4,3-7 1-2,7 4 0 1,-1-1 0-2,3 4 0 3,3-4 0-3,3 6-1 3,6-1 1-3,2 1-1 4,4 0 1-5,2-6 0 4,7 1 0-3,2-3-1 4,1 0 1-5,2-6 0 5,6 1 0-5,3 0 0 5,3 2 1-5,3-2-1 5,9 4 0-5,3-4 0 4,-4-5 0-2,4-4 0 1,3 1 0-2,2 3 0 3,-2-1 0-2,5 1 0 2,13-3 0-4,-10-1 0 4,3-4 0-3,1 5 0 3,2-3 1-3,9 0-1 4,0 3 0-5,-3-2 0 5,0-6 0-5,0 0 0 5,9-3 1-5,3 3-1 5,-3-5 0-4,3 0 0 2,0 0 0-1,9 0 0 2,-4-1 0-3,1-1 0 2,3 1 1-1,5-1-1 1,4-6 0-1,-4 0 0 2,3-3 0-3,13 1 0 3,-4-9 0-3,3 3 0 3,9-5 0-4,0 3 0 5,-3-3 0-4,3 0 0 4,6 0 0-5,0 0 0 4,2 0 0-3,7 0 0 3,-3 0 0-3,5 5 0 3,7-10 0-2,-7 5 0 1,6-3 0-1,1-2 0 2,-4 0 1-4,7 0 0 4,5-3 0-3,-9 3-1 3,7-3 1-3,2 0 0 4,-3-2 0-5,0-1-1 5,3-4 1-5,4-4-1 5,-4-7 0-5,3 11 0 5,3-6 1-2,0-3-1 1,0 1 0-1,-9-3 0-4,9 3 1 3,-3-6-1 1,-5 3 0-2,11 0 0 3,-15-5 1-3,0 7-1 3,9 1 1-3,-11-3 0 3,-1-3 0-3,1 0 0 3,-7-2 0-3,1 5 0 4,-4-8 0-5,-2-2 0 4,0 4 0-3,-6-1-1 4,2-7 1-5,-2-1-1 4,-6 4 1-2,-3-7-1 1,-6 0 0-2,-3 2 0 3,-5-7 0-3,-7-4 0 3,1-4 0-3,-12 0 0 3,-12 2 0-3,-6 0 0 3,-6-2 1-3,-5 2-1 4,-4-2 0-5,-5-5 0 5,-9 2 0-5,-9-5 0 5,0 2 0-5,-6 1 0 5,-5 4 0-5,-7-7 0 4,-2 10 1-2,-7 1 0 1,-2 2 0-1,-9 2 1 1,-3 1 1-2,-3 4-1 3,-5 4 0-3,-1-1 0 3,0 0 0-3,1-2-2 3,-4 8 1-3,-3-6-1 4,4 0 0-5,-4 3-1 6,1 0 0-7,-1-3 0 6,0 6 1-5,-2 2-2 5,-1 5 1-5,1-2-2 4,-1 3 1-2,-2-1-3 1,-4 0 1-1,1-7-7 1,-9 7 0-1,-6-7-11 2,-3-3 0-3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3:55:54.97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0800">
    <iact:property name="dataType"/>
    <iact:actionData xml:id="d0">
      <inkml:trace xmlns:inkml="http://www.w3.org/2003/InkML" xml:id="stk0" contextRef="#ctx0" brushRef="#br0">13553 13868 28 0,'-9'-3'14'1,"3"-2"-13"4,6 5 15 0,3-5-16 5,0-3 1-4,0-2 2 3,-3-3 1-3,0-3-3 3,-3-5 0-3,6 0 2 3,0-5 1-3,3-2-1 3,0-9 1-3,0-7-2 3,-1 0 1-3,1-1-2 3,0 1 0-3,-3 0-1 5,0 10 0-6,0 0 0 5,-3 6 1-5,-3 7-1 5,0 2 1-5,3 6 0 4,0 6 0-2,3 7-1 1,3 7 1-3,9 9-1 4,2 5 1-3,1 8-2 3,2 2 1-3,4 5 0 3,2 3 0-3,0-2-1 3,1-1 1-3,-1-7-1 3,-2-6 1-3,-4-2-1 3,-2-5 0-3,-7 2 0 4,-2-7 1-5,-9-1-1 5,-9-5 1-5,-5 3 0 4,-10-8 0-3,-2 0 1 3,-6 0 0-2,-12 0 0 1,-9-3 0-2,0-2 0 3,0-3 0-3,-2-2-1 3,5-3 1-3,0 0 0 3,6-5 0-3,6-1 0 3,9 4 0-3,11 2-1 4,12-5 0-5,9-3-1 5,12-8 0-5,14 8 0 5,9 0 0-5,15 0 0 4,6 1 0-3,-1-1 1 3,1 5 0-2,0-2 0 2,-4 0 0-3,-5 5 0 2,-6 0 0-2,-12 2 0 3,-5 3 1-3,-10 1 0 3,-5 4 1-3,-12 6 0 3,-9 4 0-3,-8 9 0 4,-7 2 1-5,-2 19-2 5,-4 7 1-5,-8 11-2 5,-6-6 1-4,0 11-1 2,6-5 0-1,6-11-1 2,6 0 1-3,11-10-2 3,9-8 1-3,18-13-11 3,23-18 1-3,6-10-3 3,-3-22 0-3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1FE67-A338-49CB-A9DC-90950E51CAC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88E0-8C91-4C49-B5C9-A5B094DB4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7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88E0-8C91-4C49-B5C9-A5B094DB48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88E0-8C91-4C49-B5C9-A5B094DB48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88E0-8C91-4C49-B5C9-A5B094DB48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2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6E94-49BF-49F0-8667-06F7A0493714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microsoft.com/office/2011/relationships/inkAction" Target="../ink/inkAction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11/relationships/inkAction" Target="../ink/inkAction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60232" y="2715766"/>
            <a:ext cx="2277590" cy="1944216"/>
            <a:chOff x="4716017" y="411510"/>
            <a:chExt cx="2277590" cy="194421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9375" y="411510"/>
              <a:ext cx="1174231" cy="1309426"/>
              <a:chOff x="7176714" y="791561"/>
              <a:chExt cx="1174231" cy="1309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76714" y="791561"/>
                <a:ext cx="1174231" cy="1309426"/>
                <a:chOff x="14160766" y="3471673"/>
                <a:chExt cx="1806509" cy="2014501"/>
              </a:xfrm>
            </p:grpSpPr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4021" y="3471673"/>
                  <a:ext cx="1440000" cy="14400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60766" y="4917971"/>
                  <a:ext cx="1806509" cy="568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err="1">
                      <a:solidFill>
                        <a:srgbClr val="005C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TAM</a:t>
                  </a:r>
                  <a:r>
                    <a:rPr lang="en-GB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Michael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643" y="1376561"/>
                <a:ext cx="351000" cy="351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4716017" y="1617062"/>
              <a:ext cx="22775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General Practice Unit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michael.tam@sydney.edu.au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+61 412 704 158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6773" y="1059582"/>
            <a:ext cx="70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+mj-lt"/>
              </a:rPr>
              <a:t>General practitioner follow-up in older patients after an emergency department admission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8099" y="3361593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005C57"/>
                </a:solidFill>
              </a:rPr>
              <a:t>WATSON</a:t>
            </a:r>
            <a:r>
              <a:rPr lang="en-A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1912" y="3723648"/>
            <a:ext cx="16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0033CC"/>
                </a:solidFill>
              </a:rPr>
              <a:t>PELLIZZON</a:t>
            </a:r>
            <a:r>
              <a:rPr lang="en-A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0312" y="4002618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0033CC"/>
                </a:solidFill>
              </a:rPr>
              <a:t>BAN</a:t>
            </a:r>
            <a:r>
              <a:rPr lang="en-A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Lucille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112" y="429065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0033CC"/>
                </a:solidFill>
              </a:rPr>
              <a:t>DOAN</a:t>
            </a:r>
            <a:r>
              <a:rPr lang="en-A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Harry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6259"/>
            <a:ext cx="360000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7284"/>
            <a:ext cx="360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688" y="3435846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medical student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37688" y="3797901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ED NUM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7688" y="4076871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</a:t>
            </a:r>
            <a:r>
              <a:rPr lang="en-AU"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ED deputy </a:t>
            </a:r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director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37688" y="4364903"/>
            <a:ext cx="18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director, medical services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C2D9E1-8752-43D1-8B73-0172CA83A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32963"/>
            <a:ext cx="1835693" cy="10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50"/>
    </mc:Choice>
    <mc:Fallback>
      <p:transition spd="slow" advTm="884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7" y="589022"/>
            <a:ext cx="6126079" cy="4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1154"/>
            <a:ext cx="4464497" cy="3716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574849"/>
            <a:ext cx="3131840" cy="1416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34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521">
        <p:fade/>
      </p:transition>
    </mc:Choice>
    <mc:Fallback>
      <p:transition spd="med" advTm="18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05862"/>
            <a:ext cx="2603555" cy="1771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5614"/>
            <a:ext cx="2663999" cy="37209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1210"/>
            <a:ext cx="3779912" cy="80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1491630"/>
            <a:ext cx="2555776" cy="875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2427733"/>
            <a:ext cx="2555776" cy="87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3303470"/>
            <a:ext cx="2555776" cy="84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7393"/>
            <a:ext cx="2663749" cy="3720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7472"/>
            <a:ext cx="2448272" cy="738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46507"/>
            <a:ext cx="2448272" cy="738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46" y="1225614"/>
            <a:ext cx="2665022" cy="372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05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855">
        <p:fade/>
      </p:transition>
    </mc:Choice>
    <mc:Fallback>
      <p:transition spd="med" advTm="66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5576" y="1225614"/>
            <a:ext cx="8064599" cy="3722400"/>
            <a:chOff x="755576" y="1225614"/>
            <a:chExt cx="8064599" cy="372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225614"/>
              <a:ext cx="2663749" cy="37206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146" y="1225614"/>
              <a:ext cx="2665022" cy="3722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225614"/>
              <a:ext cx="2663999" cy="372097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 rot="16200000">
            <a:off x="-645295" y="1046389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discussion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1" y="2859782"/>
            <a:ext cx="7041371" cy="13227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251" y="269234"/>
            <a:ext cx="6718137" cy="646332"/>
            <a:chOff x="1362251" y="269234"/>
            <a:chExt cx="6718137" cy="646332"/>
          </a:xfrm>
        </p:grpSpPr>
        <p:sp>
          <p:nvSpPr>
            <p:cNvPr id="15" name="TextBox 14"/>
            <p:cNvSpPr txBox="1"/>
            <p:nvPr/>
          </p:nvSpPr>
          <p:spPr>
            <a:xfrm>
              <a:off x="1362251" y="269235"/>
              <a:ext cx="1450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5C57"/>
                  </a:solidFill>
                </a:rPr>
                <a:t>less access to</a:t>
              </a:r>
            </a:p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transport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9654" y="407734"/>
              <a:ext cx="1744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more ill patients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95961" y="269234"/>
              <a:ext cx="1184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less family</a:t>
              </a:r>
            </a:p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support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62" y="3147814"/>
            <a:ext cx="4171787" cy="188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94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696">
        <p:fade/>
      </p:transition>
    </mc:Choice>
    <mc:Fallback>
      <p:transition spd="med" advTm="12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5764E-6 L -1.11111E-6 -0.11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849003" y="1230834"/>
            <a:ext cx="2778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implications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79" y="339502"/>
            <a:ext cx="65918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112">
        <p:fade/>
      </p:transition>
    </mc:Choice>
    <mc:Fallback>
      <p:transition spd="med" advTm="5811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873240" y="1255072"/>
            <a:ext cx="282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where next?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9E99AD-64AC-4EDD-9098-07DE79271F1A}"/>
              </a:ext>
            </a:extLst>
          </p:cNvPr>
          <p:cNvGrpSpPr/>
          <p:nvPr/>
        </p:nvGrpSpPr>
        <p:grpSpPr>
          <a:xfrm>
            <a:off x="1619672" y="767773"/>
            <a:ext cx="2663749" cy="2718065"/>
            <a:chOff x="1619672" y="767773"/>
            <a:chExt cx="2663749" cy="2718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5"/>
            <a:stretch/>
          </p:blipFill>
          <p:spPr>
            <a:xfrm>
              <a:off x="1619672" y="1275606"/>
              <a:ext cx="2663749" cy="221023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99499" y="767773"/>
              <a:ext cx="90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5C57"/>
                  </a:solidFill>
                </a:rPr>
                <a:t>women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7A95C-2DA9-441F-9A73-39340B4347D6}"/>
              </a:ext>
            </a:extLst>
          </p:cNvPr>
          <p:cNvGrpSpPr/>
          <p:nvPr/>
        </p:nvGrpSpPr>
        <p:grpSpPr>
          <a:xfrm>
            <a:off x="5436096" y="629275"/>
            <a:ext cx="1580414" cy="2658793"/>
            <a:chOff x="5436096" y="629275"/>
            <a:chExt cx="1580414" cy="2658793"/>
          </a:xfrm>
        </p:grpSpPr>
        <p:sp>
          <p:nvSpPr>
            <p:cNvPr id="17" name="TextBox 16"/>
            <p:cNvSpPr txBox="1"/>
            <p:nvPr/>
          </p:nvSpPr>
          <p:spPr>
            <a:xfrm>
              <a:off x="5436096" y="629275"/>
              <a:ext cx="1449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replication at</a:t>
              </a:r>
            </a:p>
            <a:p>
              <a:pPr algn="ctr"/>
              <a:r>
                <a:rPr lang="en-AU" b="1" dirty="0">
                  <a:solidFill>
                    <a:srgbClr val="005C57"/>
                  </a:solidFill>
                </a:rPr>
                <a:t>another site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E9D6BA-34AB-47EC-BE8A-E3AD3182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707654"/>
              <a:ext cx="1580414" cy="15804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391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513">
        <p:fade/>
      </p:transition>
    </mc:Choice>
    <mc:Fallback>
      <p:transition spd="med" advTm="23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195486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5C57"/>
                </a:solidFill>
              </a:rPr>
              <a:t>WATSON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>
                <a:solidFill>
                  <a:srgbClr val="005C57"/>
                </a:solidFill>
              </a:rPr>
              <a:t>Tam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CWM, </a:t>
            </a:r>
            <a:r>
              <a:rPr lang="en-GB" sz="2800">
                <a:solidFill>
                  <a:srgbClr val="0033CC"/>
                </a:solidFill>
              </a:rPr>
              <a:t>Pellizzon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>
                <a:solidFill>
                  <a:srgbClr val="0033CC"/>
                </a:solidFill>
              </a:rPr>
              <a:t>Ban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L, </a:t>
            </a:r>
            <a:r>
              <a:rPr lang="en-GB" sz="2800">
                <a:solidFill>
                  <a:srgbClr val="0033CC"/>
                </a:solidFill>
              </a:rPr>
              <a:t>Doan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H.  General practitioner follow-up in older patients after an emergency department admission.  </a:t>
            </a:r>
            <a:r>
              <a:rPr lang="en-GB" sz="28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Australian Family Physician </a:t>
            </a:r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2017 July; 46(7): 187-192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3" y="200935"/>
            <a:ext cx="2916019" cy="3820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68134-8A38-4837-A61F-46CDD9D2F783}"/>
              </a:ext>
            </a:extLst>
          </p:cNvPr>
          <p:cNvSpPr txBox="1"/>
          <p:nvPr/>
        </p:nvSpPr>
        <p:spPr>
          <a:xfrm>
            <a:off x="3779912" y="3227914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600" dirty="0"/>
              <a:t>tiny.cc/</a:t>
            </a:r>
            <a:r>
              <a:rPr lang="en-AU" sz="4600" b="1" dirty="0">
                <a:solidFill>
                  <a:srgbClr val="005C57"/>
                </a:solidFill>
              </a:rPr>
              <a:t>ED2GP</a:t>
            </a:r>
            <a:endParaRPr lang="en-GB" sz="4600" b="1" dirty="0">
              <a:solidFill>
                <a:srgbClr val="005C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0CB40-C372-40DB-9DD8-1CB99B6FC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1" t="15407" r="15152" b="14896"/>
          <a:stretch/>
        </p:blipFill>
        <p:spPr>
          <a:xfrm>
            <a:off x="899592" y="1429455"/>
            <a:ext cx="2520280" cy="2520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AB04F-D40B-47D3-A320-6BC776CEF2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39902"/>
            <a:ext cx="1440000" cy="144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CBFF79-83B3-4EBB-8679-2F0D65D0F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403" y="4375867"/>
            <a:ext cx="1636718" cy="568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E2698-29C1-45BB-A267-827F63CF210F}"/>
              </a:ext>
            </a:extLst>
          </p:cNvPr>
          <p:cNvSpPr txBox="1"/>
          <p:nvPr/>
        </p:nvSpPr>
        <p:spPr>
          <a:xfrm>
            <a:off x="4820004" y="4167571"/>
            <a:ext cx="30643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dirty="0">
                <a:solidFill>
                  <a:srgbClr val="424242"/>
                </a:solidFill>
              </a:rPr>
              <a:t>Dr Michael Tam</a:t>
            </a:r>
            <a:r>
              <a:rPr lang="en-AU" dirty="0">
                <a:solidFill>
                  <a:srgbClr val="424242"/>
                </a:solidFill>
              </a:rPr>
              <a:t>, </a:t>
            </a:r>
            <a:r>
              <a:rPr lang="en-AU" sz="1600" dirty="0">
                <a:solidFill>
                  <a:srgbClr val="424242"/>
                </a:solidFill>
              </a:rPr>
              <a:t>Senior Lecturer</a:t>
            </a:r>
          </a:p>
          <a:p>
            <a:pPr algn="r"/>
            <a:r>
              <a:rPr lang="en-AU" sz="1600" dirty="0">
                <a:solidFill>
                  <a:srgbClr val="424242"/>
                </a:solidFill>
              </a:rPr>
              <a:t>Discipline of General Practice</a:t>
            </a:r>
            <a:endParaRPr lang="en-AU" b="1" dirty="0">
              <a:solidFill>
                <a:srgbClr val="424242"/>
              </a:solidFill>
            </a:endParaRPr>
          </a:p>
          <a:p>
            <a:pPr algn="r"/>
            <a:r>
              <a:rPr lang="en-AU" dirty="0">
                <a:solidFill>
                  <a:srgbClr val="E64626"/>
                </a:solidFill>
              </a:rPr>
              <a:t>michael.tam@sydney.edu.au</a:t>
            </a:r>
            <a:endParaRPr lang="en-GB" dirty="0">
              <a:solidFill>
                <a:srgbClr val="E64626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033C07-2002-4623-A4ED-5B1B4579DC6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80800" y="4786200"/>
              <a:ext cx="219960" cy="20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033C07-2002-4623-A4ED-5B1B4579DC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1440" y="4776840"/>
                <a:ext cx="23868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816647"/>
      </p:ext>
    </p:extLst>
  </p:cSld>
  <p:clrMapOvr>
    <a:masterClrMapping/>
  </p:clrMapOvr>
  <p:transition spd="slow" advTm="166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2EC724D-96D5-4703-B850-C7470E67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319A327A-2955-420A-AA82-0F8A83375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131590"/>
            <a:ext cx="2355494" cy="332932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prstMaterial="matte">
            <a:bevelT w="203200" h="50800" prst="softRound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221197"/>
      </p:ext>
    </p:extLst>
  </p:cSld>
  <p:clrMapOvr>
    <a:masterClrMapping/>
  </p:clrMapOvr>
  <p:transition spd="slow" advTm="126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545693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C57"/>
                </a:solidFill>
              </a:rPr>
              <a:t>WATSON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 dirty="0">
                <a:solidFill>
                  <a:srgbClr val="005C57"/>
                </a:solidFill>
              </a:rPr>
              <a:t>Tam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CWM, </a:t>
            </a:r>
            <a:r>
              <a:rPr lang="en-GB" sz="2800" dirty="0" err="1">
                <a:solidFill>
                  <a:srgbClr val="0033CC"/>
                </a:solidFill>
              </a:rPr>
              <a:t>Pellizzon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 dirty="0">
                <a:solidFill>
                  <a:srgbClr val="0033CC"/>
                </a:solidFill>
              </a:rPr>
              <a:t>Ban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L, </a:t>
            </a:r>
            <a:r>
              <a:rPr lang="en-GB" sz="2800" dirty="0">
                <a:solidFill>
                  <a:srgbClr val="0033CC"/>
                </a:solidFill>
              </a:rPr>
              <a:t>Doan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H.  General practitioner follow-up in older patients after an emergency department admission. 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Australian Family Physician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 July; 46(7): 187-192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3" y="551142"/>
            <a:ext cx="2916019" cy="3820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68134-8A38-4837-A61F-46CDD9D2F783}"/>
              </a:ext>
            </a:extLst>
          </p:cNvPr>
          <p:cNvSpPr txBox="1"/>
          <p:nvPr/>
        </p:nvSpPr>
        <p:spPr>
          <a:xfrm>
            <a:off x="3779912" y="3654236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600" dirty="0"/>
              <a:t>tiny.cc/</a:t>
            </a:r>
            <a:r>
              <a:rPr lang="en-AU" sz="4600" b="1" dirty="0">
                <a:solidFill>
                  <a:srgbClr val="005C57"/>
                </a:solidFill>
              </a:rPr>
              <a:t>ED2GP</a:t>
            </a:r>
            <a:endParaRPr lang="en-GB" sz="4600" b="1" dirty="0">
              <a:solidFill>
                <a:srgbClr val="005C5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0CB40-C372-40DB-9DD8-1CB99B6FC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1" t="15407" r="15152" b="14896"/>
          <a:stretch/>
        </p:blipFill>
        <p:spPr>
          <a:xfrm>
            <a:off x="899592" y="1779662"/>
            <a:ext cx="2520280" cy="25202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37F990-3D33-4A09-ADAA-09C8AFB4A34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387240" y="3291480"/>
              <a:ext cx="4305960" cy="153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37F990-3D33-4A09-ADAA-09C8AFB4A3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7880" y="3282120"/>
                <a:ext cx="4324680" cy="15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3998"/>
      </p:ext>
    </p:extLst>
  </p:cSld>
  <p:clrMapOvr>
    <a:masterClrMapping/>
  </p:clrMapOvr>
  <p:transition spd="slow" advTm="119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653321"/>
            <a:ext cx="6048673" cy="1473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67800" y="2312763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Background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759686"/>
      </p:ext>
    </p:extLst>
  </p:cSld>
  <p:clrMapOvr>
    <a:masterClrMapping/>
  </p:clrMapOvr>
  <p:transition spd="slow" advTm="250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653321"/>
            <a:ext cx="6048673" cy="1473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67800" y="2312763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831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"/>
    </mc:Choice>
    <mc:Fallback>
      <p:transition spd="slow" advTm="3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4E-6 L -0.04722 -0.199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000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34000" y="1286504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42776" y="33222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aim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3752"/>
            <a:ext cx="443389" cy="480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6" y="3013752"/>
            <a:ext cx="443389" cy="480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9" y="3016179"/>
            <a:ext cx="316706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89" y="3023178"/>
            <a:ext cx="316706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04" y="2981889"/>
            <a:ext cx="190024" cy="205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95" y="2947980"/>
            <a:ext cx="190024" cy="20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57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261"/>
    </mc:Choice>
    <mc:Fallback>
      <p:transition advTm="6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3" y="195486"/>
            <a:ext cx="6708029" cy="3373478"/>
            <a:chOff x="179513" y="195486"/>
            <a:chExt cx="6708029" cy="3373478"/>
          </a:xfrm>
        </p:grpSpPr>
        <p:grpSp>
          <p:nvGrpSpPr>
            <p:cNvPr id="12" name="Group 11"/>
            <p:cNvGrpSpPr/>
            <p:nvPr/>
          </p:nvGrpSpPr>
          <p:grpSpPr>
            <a:xfrm>
              <a:off x="2034000" y="1286504"/>
              <a:ext cx="4853542" cy="2282460"/>
              <a:chOff x="2467800" y="2312763"/>
              <a:chExt cx="4853542" cy="22824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467800" y="2312763"/>
                <a:ext cx="4853542" cy="2282460"/>
                <a:chOff x="1890929" y="2207934"/>
                <a:chExt cx="4853542" cy="228246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7137" y="3829635"/>
                  <a:ext cx="580203" cy="628190"/>
                </a:xfrm>
                <a:prstGeom prst="rect">
                  <a:avLst/>
                </a:prstGeom>
              </p:spPr>
            </p:pic>
            <p:sp>
              <p:nvSpPr>
                <p:cNvPr id="7" name="Curved Up Arrow 6"/>
                <p:cNvSpPr/>
                <p:nvPr/>
              </p:nvSpPr>
              <p:spPr>
                <a:xfrm>
                  <a:off x="2483768" y="3917513"/>
                  <a:ext cx="3587859" cy="572881"/>
                </a:xfrm>
                <a:prstGeom prst="curvedUpArrow">
                  <a:avLst>
                    <a:gd name="adj1" fmla="val 13935"/>
                    <a:gd name="adj2" fmla="val 50000"/>
                    <a:gd name="adj3" fmla="val 1938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309845" y="2207934"/>
                  <a:ext cx="54053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AU" sz="6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?</a:t>
                  </a:r>
                  <a:endParaRPr lang="en-AU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543435" y="3217941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42776" y="332223"/>
              <a:ext cx="9813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AU" sz="4000" b="1" dirty="0">
                  <a:solidFill>
                    <a:srgbClr val="005C57"/>
                  </a:solidFill>
                </a:rPr>
                <a:t>aim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013752"/>
              <a:ext cx="443389" cy="4800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786" y="3013752"/>
              <a:ext cx="443389" cy="4800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69" y="3016179"/>
              <a:ext cx="316706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089" y="3023178"/>
              <a:ext cx="316706" cy="342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804" y="2981889"/>
              <a:ext cx="190024" cy="205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795" y="2947980"/>
              <a:ext cx="190024" cy="2057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71"/>
    </mc:Choice>
    <mc:Fallback>
      <p:transition advTm="3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309E-6 L 2.5E-6 -0.495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5" y="1249200"/>
            <a:ext cx="4533365" cy="919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492851" y="895258"/>
            <a:ext cx="206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7" y="589022"/>
            <a:ext cx="6126079" cy="4705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5536" y="2777624"/>
            <a:ext cx="4175159" cy="1714346"/>
            <a:chOff x="395536" y="2777624"/>
            <a:chExt cx="4175159" cy="1714346"/>
          </a:xfrm>
        </p:grpSpPr>
        <p:grpSp>
          <p:nvGrpSpPr>
            <p:cNvPr id="24" name="Group 23"/>
            <p:cNvGrpSpPr/>
            <p:nvPr/>
          </p:nvGrpSpPr>
          <p:grpSpPr>
            <a:xfrm>
              <a:off x="395536" y="2777624"/>
              <a:ext cx="4175159" cy="1580414"/>
              <a:chOff x="2411760" y="2777624"/>
              <a:chExt cx="4175159" cy="15804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2859782"/>
                <a:ext cx="2594745" cy="149825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505" y="2777624"/>
                <a:ext cx="1580414" cy="158041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11910"/>
              <a:ext cx="443389" cy="4800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220072" y="2859782"/>
            <a:ext cx="1079142" cy="1326538"/>
            <a:chOff x="5066276" y="2675116"/>
            <a:chExt cx="1079142" cy="13265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86088"/>
              <a:ext cx="915566" cy="91556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66276" y="2675116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8-14 days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20272" y="2864667"/>
            <a:ext cx="1541458" cy="1443450"/>
            <a:chOff x="7020272" y="2864667"/>
            <a:chExt cx="1541458" cy="14434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371" y="3401033"/>
              <a:ext cx="663359" cy="8277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864667"/>
              <a:ext cx="878099" cy="14434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460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6535"/>
    </mc:Choice>
    <mc:Fallback>
      <p:transition advTm="6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7694"/>
            <a:ext cx="2106440" cy="26023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1640" y="195486"/>
            <a:ext cx="1580414" cy="1714346"/>
            <a:chOff x="2990281" y="2777624"/>
            <a:chExt cx="1580414" cy="17143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281" y="2777624"/>
              <a:ext cx="1580414" cy="15804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11910"/>
              <a:ext cx="443389" cy="48006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5419"/>
            <a:ext cx="2942232" cy="13697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45754" y="2067694"/>
            <a:ext cx="2426771" cy="1087232"/>
            <a:chOff x="5045754" y="1944196"/>
            <a:chExt cx="2426771" cy="1087232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045754" y="1944196"/>
              <a:ext cx="2426771" cy="790207"/>
              <a:chOff x="2467800" y="2427734"/>
              <a:chExt cx="4853542" cy="158041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7800" y="2427734"/>
                <a:ext cx="4853542" cy="1580414"/>
                <a:chOff x="1890929" y="2322905"/>
                <a:chExt cx="4853542" cy="1580414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5789" y="3223333"/>
                  <a:ext cx="580204" cy="62819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6437478" y="3198928"/>
                <a:ext cx="603372" cy="43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</a:p>
            </p:txBody>
          </p:sp>
        </p:grpSp>
        <p:sp>
          <p:nvSpPr>
            <p:cNvPr id="6" name="Left Bracket 5"/>
            <p:cNvSpPr/>
            <p:nvPr/>
          </p:nvSpPr>
          <p:spPr>
            <a:xfrm rot="16200000">
              <a:off x="5773278" y="2253206"/>
              <a:ext cx="45720" cy="1008113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Left Bracket 40"/>
            <p:cNvSpPr/>
            <p:nvPr/>
          </p:nvSpPr>
          <p:spPr>
            <a:xfrm rot="16200000">
              <a:off x="6693012" y="2380854"/>
              <a:ext cx="45719" cy="75282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0112" y="2754429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4.8 km               3.8 km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5754" y="3875213"/>
            <a:ext cx="1037108" cy="684190"/>
            <a:chOff x="5678763" y="3219822"/>
            <a:chExt cx="1037108" cy="684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933" y="3543858"/>
              <a:ext cx="525938" cy="36015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763" y="3219822"/>
              <a:ext cx="598566" cy="6480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15871" y="3841397"/>
            <a:ext cx="1150504" cy="681887"/>
            <a:chOff x="6715871" y="3841397"/>
            <a:chExt cx="1150504" cy="6818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497" y="4028813"/>
              <a:ext cx="547878" cy="3070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871" y="3841397"/>
              <a:ext cx="756655" cy="6818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998620"/>
      </p:ext>
    </p:extLst>
  </p:cSld>
  <p:clrMapOvr>
    <a:masterClrMapping/>
  </p:clrMapOvr>
  <p:transition spd="slow" advTm="515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4|41.2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5|6.8|5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6|5.2|1.4|5.2|3.7|5.5|6|1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194</Words>
  <Application>Microsoft Office PowerPoint</Application>
  <PresentationFormat>On-screen Show (16:9)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Tam</dc:creator>
  <cp:lastModifiedBy>Michael Tam</cp:lastModifiedBy>
  <cp:revision>150</cp:revision>
  <dcterms:created xsi:type="dcterms:W3CDTF">2015-07-17T00:19:30Z</dcterms:created>
  <dcterms:modified xsi:type="dcterms:W3CDTF">2017-11-07T04:23:06Z</dcterms:modified>
</cp:coreProperties>
</file>