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0059" autoAdjust="0"/>
  </p:normalViewPr>
  <p:slideViewPr>
    <p:cSldViewPr>
      <p:cViewPr>
        <p:scale>
          <a:sx n="100" d="100"/>
          <a:sy n="100" d="100"/>
        </p:scale>
        <p:origin x="-1308" y="-120"/>
      </p:cViewPr>
      <p:guideLst>
        <p:guide orient="horz" pos="2160"/>
        <p:guide pos="2880"/>
      </p:guideLst>
    </p:cSldViewPr>
  </p:slideViewPr>
  <p:outlineViewPr>
    <p:cViewPr>
      <p:scale>
        <a:sx n="33" d="100"/>
        <a:sy n="33" d="100"/>
      </p:scale>
      <p:origin x="0" y="118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240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5FB6A38-7A89-4CDA-B4F9-79D16718E6CE}" type="datetime1">
              <a:rPr lang="en-AU" smtClean="0"/>
              <a:t>12/01/2014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E96066-F1F0-457B-A6B3-2D3BF716BB90}" type="slidenum">
              <a:rPr lang="en-US" smtClean="0"/>
              <a:pPr/>
              <a:t>‹#›</a:t>
            </a:fld>
            <a:endParaRPr lang="en-US"/>
          </a:p>
        </p:txBody>
      </p:sp>
    </p:spTree>
    <p:extLst>
      <p:ext uri="{BB962C8B-B14F-4D97-AF65-F5344CB8AC3E}">
        <p14:creationId xmlns:p14="http://schemas.microsoft.com/office/powerpoint/2010/main" val="33891974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382DAB1-B971-4E3A-86E0-D90DBCDCE8CE}" type="datetime1">
              <a:rPr lang="en-AU" smtClean="0"/>
              <a:t>12/01/2014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ED23D58-D6CF-40C5-BCED-EBCD1C9F0AD0}" type="slidenum">
              <a:rPr lang="en-US"/>
              <a:pPr>
                <a:defRPr/>
              </a:pPr>
              <a:t>‹#›</a:t>
            </a:fld>
            <a:endParaRPr lang="en-US"/>
          </a:p>
        </p:txBody>
      </p:sp>
    </p:spTree>
    <p:extLst>
      <p:ext uri="{BB962C8B-B14F-4D97-AF65-F5344CB8AC3E}">
        <p14:creationId xmlns:p14="http://schemas.microsoft.com/office/powerpoint/2010/main" val="341891704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Most</a:t>
            </a:r>
            <a:r>
              <a:rPr lang="en-AU" baseline="0" dirty="0" smtClean="0"/>
              <a:t> of you will have a reasonably good understanding of medical consultations in the hospital setting.  However, things can be different, and perhaps, quite confusing initially in general practice!  When I was a medical student (a long time ago!) I undertook my GP rotation in my fifth year.  One of my GP supervisors ran a very busy suburban practice – so he wasn’t able to explain to me what was happening in each of the consultations.  And it was perplexing!  The consultations to my fifth year brain seemed to run very fast.  Many of the consultations did not run in the way I conceptualised medical consultations – i.e., a presenting complaint, then history, examination, etc.  It took me a week or two before I started to understand the process of care that was occurring.</a:t>
            </a:r>
          </a:p>
          <a:p>
            <a:endParaRPr lang="en-AU" baseline="0" dirty="0" smtClean="0"/>
          </a:p>
          <a:p>
            <a:r>
              <a:rPr lang="en-AU" baseline="0" dirty="0" smtClean="0"/>
              <a:t>You guys don’t have very much time in general practice.  This lecture is to equip you with the necessary framework so that hopefully, you won’t be quite as confused as I was!  Hopefully, you will be able to understand and make meaning of the consultations that you will observe right from the beginning.</a:t>
            </a:r>
            <a:endParaRPr lang="en-GB"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2</a:t>
            </a:fld>
            <a:endParaRPr lang="en-US"/>
          </a:p>
        </p:txBody>
      </p:sp>
    </p:spTree>
    <p:extLst>
      <p:ext uri="{BB962C8B-B14F-4D97-AF65-F5344CB8AC3E}">
        <p14:creationId xmlns:p14="http://schemas.microsoft.com/office/powerpoint/2010/main" val="1142331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is</a:t>
            </a:r>
            <a:r>
              <a:rPr lang="en-AU" baseline="0" dirty="0" smtClean="0"/>
              <a:t> a short “buzz group” activity.  Students should come up with a reasonably good list.  The URL loads an online form and the students can type out their answer and submit.  Google can then create a summary page of all the submitted answers, which is then used to drive discussion.  I use the student points to populate the framework (the list) that is in the following two slides.  Generally, I won’t have to take much time to go through the next two slides.</a:t>
            </a:r>
          </a:p>
          <a:p>
            <a:endParaRPr lang="en-AU" baseline="0" dirty="0" smtClean="0"/>
          </a:p>
          <a:p>
            <a:r>
              <a:rPr lang="en-AU" dirty="0" smtClean="0"/>
              <a:t>In the rural campuses/smaller</a:t>
            </a:r>
            <a:r>
              <a:rPr lang="en-AU" baseline="0" dirty="0" smtClean="0"/>
              <a:t> class sizes, this activity can either be done with butcher’s paper, or just a freeform discussion.</a:t>
            </a:r>
            <a:endParaRPr lang="en-GB"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4</a:t>
            </a:fld>
            <a:endParaRPr lang="en-US"/>
          </a:p>
        </p:txBody>
      </p:sp>
    </p:spTree>
    <p:extLst>
      <p:ext uri="{BB962C8B-B14F-4D97-AF65-F5344CB8AC3E}">
        <p14:creationId xmlns:p14="http://schemas.microsoft.com/office/powerpoint/2010/main" val="3816920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u="none" dirty="0" smtClean="0"/>
              <a:t>Under</a:t>
            </a:r>
            <a:r>
              <a:rPr lang="en-AU" u="none" baseline="0" dirty="0" smtClean="0"/>
              <a:t> “constraints”, it might be useful spending a little bit of time talking about Medicare, the MBS and PBS as students often aren’t very clear about the funding of health in the community sector.</a:t>
            </a:r>
            <a:endParaRPr lang="en-GB" u="none"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5</a:t>
            </a:fld>
            <a:endParaRPr lang="en-US"/>
          </a:p>
        </p:txBody>
      </p:sp>
    </p:spTree>
    <p:extLst>
      <p:ext uri="{BB962C8B-B14F-4D97-AF65-F5344CB8AC3E}">
        <p14:creationId xmlns:p14="http://schemas.microsoft.com/office/powerpoint/2010/main" val="3494775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 start off first with what is perhaps most familiar –</a:t>
            </a:r>
            <a:r>
              <a:rPr lang="en-AU" baseline="0" dirty="0" smtClean="0"/>
              <a:t> management of the presenting problem.  However, if we look at the top 10 reasons for presenting to a GP in Australia, most of them are actually for the management of chronic health conditions.  This is perhaps the first thing that is quite different to hospital care, except perhaps in the outpatient department.  Parts of many consultations will be about health promotion – perhaps explicitly in advising and counselling patients to quit smoking, or more blended within the conversational flow – a two way discussion about diet and exercise, and attending follow up for screening activities.  Sometimes, the main thrust of what the GP is doing is really about modifying health seeking behaviours – for instance, empowering parents to be able to manage self-limiting diseases in their children.</a:t>
            </a:r>
          </a:p>
          <a:p>
            <a:endParaRPr lang="en-AU" baseline="0" dirty="0" smtClean="0"/>
          </a:p>
          <a:p>
            <a:r>
              <a:rPr lang="en-AU" dirty="0" smtClean="0"/>
              <a:t>For most of you, observing the management of presenting problems is what will be familiar and comforting, and certainly, it is important.  However, from the point</a:t>
            </a:r>
            <a:r>
              <a:rPr lang="en-AU" baseline="0" dirty="0" smtClean="0"/>
              <a:t> of view of your learning in the primary care term, it is useful to focus somewhat on that which is less familiar, less comfortable and a little bit foreign.  In this term, you have opportunities to observe and develop your knowledge and skills in: the management of continuing problems, opportunistic health promotion, and modification of health seeking behaviours, in real patient settings.  The students who perform the best in the Primary Care OSCE usually do all four domains well.</a:t>
            </a:r>
            <a:endParaRPr lang="en-GB"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7</a:t>
            </a:fld>
            <a:endParaRPr lang="en-US"/>
          </a:p>
        </p:txBody>
      </p:sp>
    </p:spTree>
    <p:extLst>
      <p:ext uri="{BB962C8B-B14F-4D97-AF65-F5344CB8AC3E}">
        <p14:creationId xmlns:p14="http://schemas.microsoft.com/office/powerpoint/2010/main" val="1913530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10 years after Stott and Davis’ paper,</a:t>
            </a:r>
            <a:r>
              <a:rPr lang="en-AU" baseline="0" dirty="0" smtClean="0"/>
              <a:t> Middleton revisited their framework.  His insights are well worth exploring in depth.  Now these concepts are probably not new to you and may even seem a little “obvious”.  However, understanding these concepts in depth will allow you to analyse what is going on in your consultations you observe with your GP supervisors.  Furthermore, being able to act and respond to them in your own consultations will make you better physicians.</a:t>
            </a:r>
          </a:p>
          <a:p>
            <a:endParaRPr lang="en-AU" baseline="0" dirty="0" smtClean="0"/>
          </a:p>
          <a:p>
            <a:r>
              <a:rPr lang="en-AU" baseline="0" dirty="0" smtClean="0"/>
              <a:t>In Stott and Davis’ framework, it is easy to think of “management of the presenting problems” as being the patient’s agenda.  This is often true in hospital inpatients.  However, this is not only insufficient in the primary care context, it is often also NOT in fact, the patient’s agenda.  In general practice, it is very important to understand the antecedents to the patient presenting to you, today.  It is better to consider “management of the presenting problems” as more the doctor’s agenda, how we perceive medical consultations should run, than the patients.</a:t>
            </a:r>
          </a:p>
          <a:p>
            <a:endParaRPr lang="en-AU" baseline="0" dirty="0" smtClean="0"/>
          </a:p>
          <a:p>
            <a:r>
              <a:rPr lang="en-AU" dirty="0" smtClean="0"/>
              <a:t>For consultations to run well and be successful, both</a:t>
            </a:r>
            <a:r>
              <a:rPr lang="en-AU" baseline="0" dirty="0" smtClean="0"/>
              <a:t> the doctor’s and patient’s agendas, which might be very different, need to be addressed.  As you may well imagine, this takes substantial skill – the goal is to negotiate a mutually satisfactory plan.  Again, this is an area of learning you should consider devoting to in this term.</a:t>
            </a:r>
            <a:endParaRPr lang="en-GB"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8</a:t>
            </a:fld>
            <a:endParaRPr lang="en-US"/>
          </a:p>
        </p:txBody>
      </p:sp>
    </p:spTree>
    <p:extLst>
      <p:ext uri="{BB962C8B-B14F-4D97-AF65-F5344CB8AC3E}">
        <p14:creationId xmlns:p14="http://schemas.microsoft.com/office/powerpoint/2010/main" val="1465886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dirty="0" smtClean="0"/>
              <a:t>We will spend</a:t>
            </a:r>
            <a:r>
              <a:rPr lang="en-AU" baseline="0" dirty="0" smtClean="0"/>
              <a:t> some time on this slide.  This is the interactive model of the patient-centred method as per Moira Stewart.  We will discuss each of the 6 components of this model of the method, with reference to the models of Stott and Davis, and Middleton.</a:t>
            </a:r>
          </a:p>
          <a:p>
            <a:endParaRPr lang="en-AU" baseline="0" dirty="0" smtClean="0"/>
          </a:p>
          <a:p>
            <a:r>
              <a:rPr lang="en-AU" baseline="0" dirty="0" smtClean="0"/>
              <a:t>Important concepts to reinforce:</a:t>
            </a:r>
          </a:p>
          <a:p>
            <a:pPr marL="171450" indent="-171450">
              <a:buFontTx/>
              <a:buChar char="-"/>
            </a:pPr>
            <a:r>
              <a:rPr lang="en-AU" baseline="0" dirty="0" smtClean="0"/>
              <a:t>disease and illness are separate concepts</a:t>
            </a:r>
          </a:p>
          <a:p>
            <a:pPr marL="171450" indent="-171450">
              <a:buFontTx/>
              <a:buChar char="-"/>
            </a:pPr>
            <a:r>
              <a:rPr lang="en-AU" baseline="0" dirty="0" smtClean="0"/>
              <a:t>exploring both illness and disease are important in ascertaining the patient’s agenda</a:t>
            </a:r>
          </a:p>
          <a:p>
            <a:pPr marL="171450" indent="-171450">
              <a:buFontTx/>
              <a:buChar char="-"/>
            </a:pPr>
            <a:r>
              <a:rPr lang="en-AU" baseline="0" dirty="0" smtClean="0"/>
              <a:t>the patient is not just a collection of their diseases/illnesses – the “whole person”</a:t>
            </a:r>
          </a:p>
          <a:p>
            <a:pPr marL="171450" indent="-171450">
              <a:buFontTx/>
              <a:buChar char="-"/>
            </a:pPr>
            <a:r>
              <a:rPr lang="en-AU" baseline="0" dirty="0" smtClean="0"/>
              <a:t>learning about the whole person (which includes thinking about their family, community and environmental contexts) is not only just about building the patient-doctor relationship and establishing rapport </a:t>
            </a:r>
            <a:r>
              <a:rPr lang="en-AU" baseline="0" dirty="0" smtClean="0">
                <a:sym typeface="Wingdings" panose="05000000000000000000" pitchFamily="2" charset="2"/>
              </a:rPr>
              <a:t> this is a critical component in facilitating and informing the negotiation of agendas and shared decision making</a:t>
            </a:r>
          </a:p>
          <a:p>
            <a:pPr marL="171450" indent="-171450">
              <a:buFontTx/>
              <a:buChar char="-"/>
            </a:pPr>
            <a:r>
              <a:rPr lang="en-AU" baseline="0" dirty="0" smtClean="0">
                <a:sym typeface="Wingdings" panose="05000000000000000000" pitchFamily="2" charset="2"/>
              </a:rPr>
              <a:t>the patient-centred method is pragmatic – decisions and goals must be realistic or else they will not allow for meaningful outcomes.</a:t>
            </a:r>
          </a:p>
          <a:p>
            <a:pPr marL="171450" indent="-171450">
              <a:buFontTx/>
              <a:buChar char="-"/>
            </a:pPr>
            <a:endParaRPr lang="en-AU" baseline="0" dirty="0" smtClean="0">
              <a:sym typeface="Wingdings" panose="05000000000000000000" pitchFamily="2" charset="2"/>
            </a:endParaRPr>
          </a:p>
          <a:p>
            <a:pPr marL="0" indent="0">
              <a:buFontTx/>
              <a:buNone/>
            </a:pPr>
            <a:r>
              <a:rPr lang="en-AU" baseline="0" dirty="0" smtClean="0">
                <a:sym typeface="Wingdings" panose="05000000000000000000" pitchFamily="2" charset="2"/>
              </a:rPr>
              <a:t>Students can use this model to consider “how good” their supervisor’s consultations with their patients are.  Also as a learning tool – HOW do their supervisors ask about their patient’s illness experiences?  How do they “understand the whole person”?  How do they “find common ground”, etc.?  It is not enough to simply know and explain the model.  We hope that students will develop knowledge and skills in this term to accomplish these components in their patient consultations.</a:t>
            </a:r>
            <a:endParaRPr lang="en-GB"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9</a:t>
            </a:fld>
            <a:endParaRPr lang="en-US"/>
          </a:p>
        </p:txBody>
      </p:sp>
    </p:spTree>
    <p:extLst>
      <p:ext uri="{BB962C8B-B14F-4D97-AF65-F5344CB8AC3E}">
        <p14:creationId xmlns:p14="http://schemas.microsoft.com/office/powerpoint/2010/main" val="4289916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a:t>
            </a:r>
            <a:r>
              <a:rPr lang="en-AU" baseline="0" dirty="0" smtClean="0"/>
              <a:t> is for those students who want to understand consultations at a deeper level.  Pendleton’s “tasks” are used for consultation analysis – keen students wanting deeper understanding and are aiming for a P+ should consider using it as a framework at examining their GP supervisor’s consultations.  However, it is important to consider this in the context of the patient-centred model.</a:t>
            </a:r>
            <a:endParaRPr lang="en-GB"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10</a:t>
            </a:fld>
            <a:endParaRPr lang="en-US"/>
          </a:p>
        </p:txBody>
      </p:sp>
    </p:spTree>
    <p:extLst>
      <p:ext uri="{BB962C8B-B14F-4D97-AF65-F5344CB8AC3E}">
        <p14:creationId xmlns:p14="http://schemas.microsoft.com/office/powerpoint/2010/main" val="2477334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11</a:t>
            </a:fld>
            <a:endParaRPr lang="en-US"/>
          </a:p>
        </p:txBody>
      </p:sp>
    </p:spTree>
    <p:extLst>
      <p:ext uri="{BB962C8B-B14F-4D97-AF65-F5344CB8AC3E}">
        <p14:creationId xmlns:p14="http://schemas.microsoft.com/office/powerpoint/2010/main" val="1142331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2" descr="X:\Brand Guidelines\2010 Branding - Never Stand Still\Templates\Powerpoint\Faculty Templates\Medicine banner.jpg"/>
          <p:cNvPicPr>
            <a:picLocks noChangeAspect="1" noChangeArrowheads="1"/>
          </p:cNvPicPr>
          <p:nvPr userDrawn="1"/>
        </p:nvPicPr>
        <p:blipFill>
          <a:blip r:embed="rId2" cstate="print"/>
          <a:srcRect/>
          <a:stretch>
            <a:fillRect/>
          </a:stretch>
        </p:blipFill>
        <p:spPr bwMode="auto">
          <a:xfrm>
            <a:off x="0" y="1484784"/>
            <a:ext cx="9170431" cy="2160240"/>
          </a:xfrm>
          <a:prstGeom prst="rect">
            <a:avLst/>
          </a:prstGeom>
          <a:noFill/>
        </p:spPr>
      </p:pic>
      <p:sp>
        <p:nvSpPr>
          <p:cNvPr id="9" name="Text Placeholder 8"/>
          <p:cNvSpPr>
            <a:spLocks noGrp="1"/>
          </p:cNvSpPr>
          <p:nvPr>
            <p:ph type="body" sz="quarter" idx="12" hasCustomPrompt="1"/>
          </p:nvPr>
        </p:nvSpPr>
        <p:spPr>
          <a:xfrm>
            <a:off x="4248472" y="3322800"/>
            <a:ext cx="4283968" cy="288032"/>
          </a:xfrm>
          <a:prstGeom prst="rect">
            <a:avLst/>
          </a:prstGeom>
        </p:spPr>
        <p:txBody>
          <a:bodyPr/>
          <a:lstStyle>
            <a:lvl1pPr>
              <a:buNone/>
              <a:defRPr sz="1200" b="1" baseline="0">
                <a:solidFill>
                  <a:schemeClr val="bg1"/>
                </a:solidFill>
                <a:latin typeface="Microsoft Sans Serif" pitchFamily="34" charset="0"/>
                <a:cs typeface="Microsoft Sans Serif" pitchFamily="34" charset="0"/>
              </a:defRPr>
            </a:lvl1pPr>
          </a:lstStyle>
          <a:p>
            <a:pPr lvl="0"/>
            <a:r>
              <a:rPr lang="en-US" dirty="0" smtClean="0"/>
              <a:t>School name here</a:t>
            </a:r>
          </a:p>
        </p:txBody>
      </p:sp>
      <p:sp>
        <p:nvSpPr>
          <p:cNvPr id="5" name="Text Placeholder 4"/>
          <p:cNvSpPr>
            <a:spLocks noGrp="1"/>
          </p:cNvSpPr>
          <p:nvPr>
            <p:ph type="body" sz="quarter" idx="10"/>
          </p:nvPr>
        </p:nvSpPr>
        <p:spPr>
          <a:xfrm>
            <a:off x="2592000" y="1728000"/>
            <a:ext cx="5688012" cy="576411"/>
          </a:xfrm>
          <a:prstGeom prst="rect">
            <a:avLst/>
          </a:prstGeom>
        </p:spPr>
        <p:txBody>
          <a:bodyPr/>
          <a:lstStyle>
            <a:lvl1pPr>
              <a:buNone/>
              <a:defRPr baseline="0">
                <a:latin typeface="Microsoft Sans Serif" pitchFamily="34" charset="0"/>
                <a:cs typeface="Microsoft Sans Serif" pitchFamily="34" charset="0"/>
              </a:defRPr>
            </a:lvl1pPr>
          </a:lstStyle>
          <a:p>
            <a:pPr lvl="0"/>
            <a:r>
              <a:rPr lang="en-US" smtClean="0"/>
              <a:t>Click to edit Master text styles</a:t>
            </a:r>
          </a:p>
        </p:txBody>
      </p:sp>
      <p:sp>
        <p:nvSpPr>
          <p:cNvPr id="7" name="Text Placeholder 6"/>
          <p:cNvSpPr>
            <a:spLocks noGrp="1"/>
          </p:cNvSpPr>
          <p:nvPr>
            <p:ph type="body" sz="quarter" idx="11"/>
          </p:nvPr>
        </p:nvSpPr>
        <p:spPr>
          <a:xfrm>
            <a:off x="2592000" y="2286000"/>
            <a:ext cx="5689600" cy="431800"/>
          </a:xfrm>
          <a:prstGeom prst="rect">
            <a:avLst/>
          </a:prstGeom>
        </p:spPr>
        <p:txBody>
          <a:bodyPr/>
          <a:lstStyle>
            <a:lvl1pPr>
              <a:buNone/>
              <a:defRPr sz="2000">
                <a:latin typeface="Microsoft Sans Serif" pitchFamily="34" charset="0"/>
                <a:cs typeface="Microsoft Sans Serif" pitchFamily="34" charset="0"/>
              </a:defRPr>
            </a:lvl1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792088"/>
          </a:xfrm>
          <a:prstGeom prst="rect">
            <a:avLst/>
          </a:prstGeom>
        </p:spPr>
        <p:txBody>
          <a:bodyPr/>
          <a:lstStyle>
            <a:lvl1pPr algn="l">
              <a:defRPr sz="3000" b="1" baseline="0">
                <a:latin typeface="+mj-lt"/>
                <a:cs typeface="Microsoft Sans Serif" pitchFamily="34" charset="0"/>
              </a:defRPr>
            </a:lvl1pPr>
          </a:lstStyle>
          <a:p>
            <a:r>
              <a:rPr lang="en-US" dirty="0" smtClean="0"/>
              <a:t>Click to edit Master title style</a:t>
            </a:r>
            <a:endParaRPr lang="en-AU" dirty="0"/>
          </a:p>
        </p:txBody>
      </p:sp>
      <p:sp>
        <p:nvSpPr>
          <p:cNvPr id="3" name="Content Placeholder 2"/>
          <p:cNvSpPr>
            <a:spLocks noGrp="1"/>
          </p:cNvSpPr>
          <p:nvPr>
            <p:ph idx="1"/>
          </p:nvPr>
        </p:nvSpPr>
        <p:spPr>
          <a:xfrm>
            <a:off x="457200" y="1484784"/>
            <a:ext cx="8229600" cy="4320480"/>
          </a:xfrm>
          <a:prstGeom prst="rect">
            <a:avLst/>
          </a:prstGeom>
        </p:spPr>
        <p:txBody>
          <a:bodyPr/>
          <a:lstStyle>
            <a:lvl1pPr>
              <a:buNone/>
              <a:defRPr sz="2000" baseline="0">
                <a:latin typeface="+mn-lt"/>
                <a:cs typeface="Microsoft Sans Serif" pitchFamily="34" charset="0"/>
              </a:defRPr>
            </a:lvl1pPr>
          </a:lstStyle>
          <a:p>
            <a:pPr lvl="0"/>
            <a:r>
              <a:rPr lang="en-US" dirty="0" smtClean="0"/>
              <a:t>Click to edit Master text styles</a:t>
            </a:r>
          </a:p>
        </p:txBody>
      </p:sp>
      <p:pic>
        <p:nvPicPr>
          <p:cNvPr id="5" name="Picture 2" descr="X:\Brand Guidelines\2010 Branding - Never Stand Still\Templates\Faculty Bands\MED ppt footer.jpg"/>
          <p:cNvPicPr>
            <a:picLocks noChangeAspect="1" noChangeArrowheads="1"/>
          </p:cNvPicPr>
          <p:nvPr userDrawn="1"/>
        </p:nvPicPr>
        <p:blipFill>
          <a:blip r:embed="rId2" cstate="print"/>
          <a:srcRect/>
          <a:stretch>
            <a:fillRect/>
          </a:stretch>
        </p:blipFill>
        <p:spPr bwMode="auto">
          <a:xfrm>
            <a:off x="0" y="6104477"/>
            <a:ext cx="9144000" cy="780907"/>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7" name="Picture 2" descr="X:\Brand Guidelines\2010 Branding - Never Stand Still\Templates\Powerpoint\Faculty Templates\Medicine banner.jpg"/>
          <p:cNvPicPr>
            <a:picLocks noChangeAspect="1" noChangeArrowheads="1"/>
          </p:cNvPicPr>
          <p:nvPr userDrawn="1"/>
        </p:nvPicPr>
        <p:blipFill>
          <a:blip r:embed="rId2" cstate="print"/>
          <a:srcRect/>
          <a:stretch>
            <a:fillRect/>
          </a:stretch>
        </p:blipFill>
        <p:spPr bwMode="auto">
          <a:xfrm>
            <a:off x="0" y="3068960"/>
            <a:ext cx="9170431" cy="2160240"/>
          </a:xfrm>
          <a:prstGeom prst="rect">
            <a:avLst/>
          </a:prstGeom>
          <a:noFill/>
        </p:spPr>
      </p:pic>
      <p:sp>
        <p:nvSpPr>
          <p:cNvPr id="15" name="Text Placeholder 4"/>
          <p:cNvSpPr>
            <a:spLocks noGrp="1"/>
          </p:cNvSpPr>
          <p:nvPr>
            <p:ph type="body" sz="quarter" idx="10"/>
          </p:nvPr>
        </p:nvSpPr>
        <p:spPr>
          <a:xfrm>
            <a:off x="2592000" y="3312176"/>
            <a:ext cx="5688012" cy="576411"/>
          </a:xfrm>
          <a:prstGeom prst="rect">
            <a:avLst/>
          </a:prstGeom>
        </p:spPr>
        <p:txBody>
          <a:bodyPr/>
          <a:lstStyle>
            <a:lvl1pPr>
              <a:buNone/>
              <a:defRPr baseline="0">
                <a:latin typeface="Microsoft Sans Serif" pitchFamily="34" charset="0"/>
                <a:cs typeface="Microsoft Sans Serif" pitchFamily="34" charset="0"/>
              </a:defRPr>
            </a:lvl1pPr>
          </a:lstStyle>
          <a:p>
            <a:pPr lvl="0"/>
            <a:r>
              <a:rPr lang="en-US" smtClean="0"/>
              <a:t>Click to edit Master text styles</a:t>
            </a:r>
          </a:p>
        </p:txBody>
      </p:sp>
      <p:sp>
        <p:nvSpPr>
          <p:cNvPr id="16" name="Text Placeholder 6"/>
          <p:cNvSpPr>
            <a:spLocks noGrp="1"/>
          </p:cNvSpPr>
          <p:nvPr>
            <p:ph type="body" sz="quarter" idx="11"/>
          </p:nvPr>
        </p:nvSpPr>
        <p:spPr>
          <a:xfrm>
            <a:off x="2592000" y="3870176"/>
            <a:ext cx="5689600" cy="431800"/>
          </a:xfrm>
          <a:prstGeom prst="rect">
            <a:avLst/>
          </a:prstGeom>
        </p:spPr>
        <p:txBody>
          <a:bodyPr/>
          <a:lstStyle>
            <a:lvl1pPr>
              <a:buNone/>
              <a:defRPr sz="2000">
                <a:latin typeface="Microsoft Sans Serif" pitchFamily="34" charset="0"/>
                <a:cs typeface="Microsoft Sans Serif" pitchFamily="34" charset="0"/>
              </a:defRPr>
            </a:lvl1pPr>
          </a:lstStyle>
          <a:p>
            <a:pPr lvl="0"/>
            <a:r>
              <a:rPr lang="en-US" smtClean="0"/>
              <a:t>Click to edit Master text styles</a:t>
            </a:r>
          </a:p>
        </p:txBody>
      </p:sp>
      <p:sp>
        <p:nvSpPr>
          <p:cNvPr id="6" name="Text Placeholder 8"/>
          <p:cNvSpPr>
            <a:spLocks noGrp="1"/>
          </p:cNvSpPr>
          <p:nvPr>
            <p:ph type="body" sz="quarter" idx="13" hasCustomPrompt="1"/>
          </p:nvPr>
        </p:nvSpPr>
        <p:spPr>
          <a:xfrm>
            <a:off x="4248472" y="4906800"/>
            <a:ext cx="4283968" cy="288032"/>
          </a:xfrm>
          <a:prstGeom prst="rect">
            <a:avLst/>
          </a:prstGeom>
        </p:spPr>
        <p:txBody>
          <a:bodyPr/>
          <a:lstStyle>
            <a:lvl1pPr>
              <a:buNone/>
              <a:defRPr sz="1200" b="1" baseline="0">
                <a:solidFill>
                  <a:schemeClr val="bg1"/>
                </a:solidFill>
                <a:latin typeface="Microsoft Sans Serif" pitchFamily="34" charset="0"/>
                <a:cs typeface="Microsoft Sans Serif" pitchFamily="34" charset="0"/>
              </a:defRPr>
            </a:lvl1pPr>
          </a:lstStyle>
          <a:p>
            <a:pPr lvl="0"/>
            <a:r>
              <a:rPr lang="en-US" dirty="0" smtClean="0"/>
              <a:t>School name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95325"/>
            <a:ext cx="4038600" cy="4309939"/>
          </a:xfrm>
          <a:prstGeom prst="rect">
            <a:avLst/>
          </a:prstGeom>
        </p:spPr>
        <p:txBody>
          <a:bodyPr/>
          <a:lstStyle>
            <a:lvl1pPr>
              <a:defRPr sz="2000">
                <a:latin typeface="Microsoft Sans Serif" pitchFamily="34" charset="0"/>
                <a:cs typeface="Microsoft Sans Serif" pitchFamily="34" charset="0"/>
              </a:defRPr>
            </a:lvl1pPr>
            <a:lvl2pPr>
              <a:defRPr sz="1800">
                <a:latin typeface="Microsoft Sans Serif" pitchFamily="34" charset="0"/>
                <a:cs typeface="Microsoft Sans Serif" pitchFamily="34" charset="0"/>
              </a:defRPr>
            </a:lvl2pPr>
            <a:lvl3pPr>
              <a:defRPr sz="1600">
                <a:latin typeface="Microsoft Sans Serif" pitchFamily="34" charset="0"/>
                <a:cs typeface="Microsoft Sans Serif" pitchFamily="34" charset="0"/>
              </a:defRPr>
            </a:lvl3pPr>
            <a:lvl4pPr>
              <a:defRPr sz="1400">
                <a:latin typeface="Microsoft Sans Serif" pitchFamily="34" charset="0"/>
                <a:cs typeface="Microsoft Sans Serif" pitchFamily="34" charset="0"/>
              </a:defRPr>
            </a:lvl4pPr>
            <a:lvl5pPr>
              <a:defRPr sz="1400">
                <a:latin typeface="Microsoft Sans Serif" pitchFamily="34" charset="0"/>
                <a:cs typeface="Microsoft Sans Serif"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484784"/>
            <a:ext cx="4038600" cy="4320480"/>
          </a:xfrm>
          <a:prstGeom prst="rect">
            <a:avLst/>
          </a:prstGeom>
        </p:spPr>
        <p:txBody>
          <a:bodyPr/>
          <a:lstStyle>
            <a:lvl1pPr>
              <a:defRPr sz="2000">
                <a:latin typeface="Microsoft Sans Serif" pitchFamily="34" charset="0"/>
                <a:cs typeface="Microsoft Sans Serif" pitchFamily="34" charset="0"/>
              </a:defRPr>
            </a:lvl1pPr>
            <a:lvl2pPr>
              <a:defRPr sz="1800">
                <a:latin typeface="Microsoft Sans Serif" pitchFamily="34" charset="0"/>
                <a:cs typeface="Microsoft Sans Serif" pitchFamily="34" charset="0"/>
              </a:defRPr>
            </a:lvl2pPr>
            <a:lvl3pPr>
              <a:defRPr sz="1600">
                <a:latin typeface="Microsoft Sans Serif" pitchFamily="34" charset="0"/>
                <a:cs typeface="Microsoft Sans Serif" pitchFamily="34" charset="0"/>
              </a:defRPr>
            </a:lvl3pPr>
            <a:lvl4pPr>
              <a:defRPr sz="1400">
                <a:latin typeface="Microsoft Sans Serif" pitchFamily="34" charset="0"/>
                <a:cs typeface="Microsoft Sans Serif" pitchFamily="34" charset="0"/>
              </a:defRPr>
            </a:lvl4pPr>
            <a:lvl5pPr>
              <a:defRPr sz="1400">
                <a:latin typeface="Microsoft Sans Serif" pitchFamily="34" charset="0"/>
                <a:cs typeface="Microsoft Sans Serif"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Title 1"/>
          <p:cNvSpPr>
            <a:spLocks noGrp="1"/>
          </p:cNvSpPr>
          <p:nvPr>
            <p:ph type="title"/>
          </p:nvPr>
        </p:nvSpPr>
        <p:spPr>
          <a:xfrm>
            <a:off x="457200" y="476672"/>
            <a:ext cx="8229600" cy="792088"/>
          </a:xfrm>
          <a:prstGeom prst="rect">
            <a:avLst/>
          </a:prstGeom>
        </p:spPr>
        <p:txBody>
          <a:bodyPr/>
          <a:lstStyle>
            <a:lvl1pPr algn="l">
              <a:defRPr sz="3000" baseline="0">
                <a:latin typeface="Microsoft Sans Serif" pitchFamily="34" charset="0"/>
                <a:cs typeface="Microsoft Sans Serif" pitchFamily="34" charset="0"/>
              </a:defRPr>
            </a:lvl1pPr>
          </a:lstStyle>
          <a:p>
            <a:r>
              <a:rPr lang="en-US" smtClean="0"/>
              <a:t>Click to edit Master title style</a:t>
            </a:r>
            <a:endParaRPr lang="en-AU" dirty="0"/>
          </a:p>
        </p:txBody>
      </p:sp>
      <p:pic>
        <p:nvPicPr>
          <p:cNvPr id="6" name="Picture 2" descr="X:\Brand Guidelines\2010 Branding - Never Stand Still\Templates\Faculty Bands\MED ppt footer.jpg"/>
          <p:cNvPicPr>
            <a:picLocks noChangeAspect="1" noChangeArrowheads="1"/>
          </p:cNvPicPr>
          <p:nvPr userDrawn="1"/>
        </p:nvPicPr>
        <p:blipFill>
          <a:blip r:embed="rId2" cstate="print"/>
          <a:srcRect/>
          <a:stretch>
            <a:fillRect/>
          </a:stretch>
        </p:blipFill>
        <p:spPr bwMode="auto">
          <a:xfrm>
            <a:off x="0" y="6104477"/>
            <a:ext cx="9144000" cy="780907"/>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57200" y="1535113"/>
            <a:ext cx="4040188" cy="639762"/>
          </a:xfrm>
          <a:prstGeom prst="rect">
            <a:avLst/>
          </a:prstGeom>
        </p:spPr>
        <p:txBody>
          <a:bodyPr/>
          <a:lstStyle>
            <a:lvl1pPr>
              <a:buNone/>
              <a:defRPr sz="2000">
                <a:latin typeface="Microsoft Sans Serif" pitchFamily="34" charset="0"/>
                <a:cs typeface="Microsoft Sans Serif" pitchFamily="34" charset="0"/>
              </a:defRPr>
            </a:lvl1pPr>
          </a:lstStyle>
          <a:p>
            <a:pPr lvl="0"/>
            <a:r>
              <a:rPr lang="en-US" smtClean="0"/>
              <a:t>Click to edit Master text styles</a:t>
            </a:r>
          </a:p>
        </p:txBody>
      </p:sp>
      <p:sp>
        <p:nvSpPr>
          <p:cNvPr id="5" name="Content Placeholder 3"/>
          <p:cNvSpPr>
            <a:spLocks noGrp="1"/>
          </p:cNvSpPr>
          <p:nvPr>
            <p:ph sz="half" idx="2"/>
          </p:nvPr>
        </p:nvSpPr>
        <p:spPr>
          <a:xfrm>
            <a:off x="457200" y="2174875"/>
            <a:ext cx="4040188" cy="3630389"/>
          </a:xfrm>
          <a:prstGeom prst="rect">
            <a:avLst/>
          </a:prstGeom>
        </p:spPr>
        <p:txBody>
          <a:bodyPr/>
          <a:lstStyle>
            <a:lvl1pPr>
              <a:defRPr sz="1400">
                <a:latin typeface="Microsoft Sans Serif" pitchFamily="34" charset="0"/>
                <a:cs typeface="Microsoft Sans Serif" pitchFamily="34" charset="0"/>
              </a:defRPr>
            </a:lvl1pPr>
          </a:lstStyle>
          <a:p>
            <a:pPr lvl="0"/>
            <a:r>
              <a:rPr lang="en-US" smtClean="0"/>
              <a:t>Click to edit Master text styles</a:t>
            </a:r>
          </a:p>
        </p:txBody>
      </p:sp>
      <p:sp>
        <p:nvSpPr>
          <p:cNvPr id="6" name="Text Placeholder 4"/>
          <p:cNvSpPr>
            <a:spLocks noGrp="1"/>
          </p:cNvSpPr>
          <p:nvPr>
            <p:ph type="body" sz="quarter" idx="3"/>
          </p:nvPr>
        </p:nvSpPr>
        <p:spPr>
          <a:xfrm>
            <a:off x="4645025" y="1535113"/>
            <a:ext cx="4041775" cy="639762"/>
          </a:xfrm>
          <a:prstGeom prst="rect">
            <a:avLst/>
          </a:prstGeom>
        </p:spPr>
        <p:txBody>
          <a:bodyPr/>
          <a:lstStyle>
            <a:lvl1pPr>
              <a:buNone/>
              <a:defRPr sz="2000">
                <a:latin typeface="Microsoft Sans Serif" pitchFamily="34" charset="0"/>
                <a:cs typeface="Microsoft Sans Serif" pitchFamily="34" charset="0"/>
              </a:defRPr>
            </a:lvl1pPr>
          </a:lstStyle>
          <a:p>
            <a:pPr lvl="0"/>
            <a:r>
              <a:rPr lang="en-US" smtClean="0"/>
              <a:t>Click to edit Master text styles</a:t>
            </a:r>
          </a:p>
        </p:txBody>
      </p:sp>
      <p:sp>
        <p:nvSpPr>
          <p:cNvPr id="7" name="Content Placeholder 5"/>
          <p:cNvSpPr>
            <a:spLocks noGrp="1"/>
          </p:cNvSpPr>
          <p:nvPr>
            <p:ph sz="quarter" idx="4"/>
          </p:nvPr>
        </p:nvSpPr>
        <p:spPr>
          <a:xfrm>
            <a:off x="4645025" y="2174875"/>
            <a:ext cx="4041775" cy="3630389"/>
          </a:xfrm>
          <a:prstGeom prst="rect">
            <a:avLst/>
          </a:prstGeom>
        </p:spPr>
        <p:txBody>
          <a:bodyPr/>
          <a:lstStyle>
            <a:lvl1pPr>
              <a:defRPr sz="1400">
                <a:latin typeface="Microsoft Sans Serif" pitchFamily="34" charset="0"/>
                <a:cs typeface="Microsoft Sans Serif" pitchFamily="34" charset="0"/>
              </a:defRPr>
            </a:lvl1pPr>
          </a:lstStyle>
          <a:p>
            <a:pPr lvl="0"/>
            <a:r>
              <a:rPr lang="en-US" smtClean="0"/>
              <a:t>Click to edit Master text styles</a:t>
            </a:r>
          </a:p>
        </p:txBody>
      </p:sp>
      <p:sp>
        <p:nvSpPr>
          <p:cNvPr id="8" name="Title 1"/>
          <p:cNvSpPr>
            <a:spLocks noGrp="1"/>
          </p:cNvSpPr>
          <p:nvPr>
            <p:ph type="title"/>
          </p:nvPr>
        </p:nvSpPr>
        <p:spPr>
          <a:xfrm>
            <a:off x="457200" y="476672"/>
            <a:ext cx="8229600" cy="792088"/>
          </a:xfrm>
          <a:prstGeom prst="rect">
            <a:avLst/>
          </a:prstGeom>
        </p:spPr>
        <p:txBody>
          <a:bodyPr/>
          <a:lstStyle>
            <a:lvl1pPr algn="l">
              <a:defRPr sz="3000" baseline="0">
                <a:latin typeface="Microsoft Sans Serif" pitchFamily="34" charset="0"/>
                <a:cs typeface="Microsoft Sans Serif" pitchFamily="34" charset="0"/>
              </a:defRPr>
            </a:lvl1pPr>
          </a:lstStyle>
          <a:p>
            <a:r>
              <a:rPr lang="en-US" smtClean="0"/>
              <a:t>Click to edit Master title style</a:t>
            </a:r>
            <a:endParaRPr lang="en-AU" dirty="0"/>
          </a:p>
        </p:txBody>
      </p:sp>
      <p:pic>
        <p:nvPicPr>
          <p:cNvPr id="10" name="Picture 2" descr="X:\Brand Guidelines\2010 Branding - Never Stand Still\Templates\Faculty Bands\MED ppt footer.jpg"/>
          <p:cNvPicPr>
            <a:picLocks noChangeAspect="1" noChangeArrowheads="1"/>
          </p:cNvPicPr>
          <p:nvPr userDrawn="1"/>
        </p:nvPicPr>
        <p:blipFill>
          <a:blip r:embed="rId2" cstate="print"/>
          <a:srcRect/>
          <a:stretch>
            <a:fillRect/>
          </a:stretch>
        </p:blipFill>
        <p:spPr bwMode="auto">
          <a:xfrm>
            <a:off x="0" y="6104477"/>
            <a:ext cx="9144000" cy="780907"/>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457200" y="475200"/>
            <a:ext cx="8229600" cy="793560"/>
          </a:xfrm>
          <a:prstGeom prst="rect">
            <a:avLst/>
          </a:prstGeom>
        </p:spPr>
        <p:txBody>
          <a:bodyPr/>
          <a:lstStyle>
            <a:lvl1pPr algn="l">
              <a:defRPr sz="3000">
                <a:latin typeface="Microsoft Sans Serif" pitchFamily="34" charset="0"/>
                <a:cs typeface="Microsoft Sans Serif" pitchFamily="34" charset="0"/>
              </a:defRPr>
            </a:lvl1pPr>
          </a:lstStyle>
          <a:p>
            <a:r>
              <a:rPr lang="en-US" smtClean="0"/>
              <a:t>Click to edit Master title style</a:t>
            </a:r>
            <a:endParaRPr lang="en-US" dirty="0"/>
          </a:p>
        </p:txBody>
      </p:sp>
      <p:pic>
        <p:nvPicPr>
          <p:cNvPr id="4" name="Picture 2" descr="X:\Brand Guidelines\2010 Branding - Never Stand Still\Templates\Faculty Bands\MED ppt footer.jpg"/>
          <p:cNvPicPr>
            <a:picLocks noChangeAspect="1" noChangeArrowheads="1"/>
          </p:cNvPicPr>
          <p:nvPr userDrawn="1"/>
        </p:nvPicPr>
        <p:blipFill>
          <a:blip r:embed="rId2" cstate="print"/>
          <a:srcRect/>
          <a:stretch>
            <a:fillRect/>
          </a:stretch>
        </p:blipFill>
        <p:spPr bwMode="auto">
          <a:xfrm>
            <a:off x="0" y="6104477"/>
            <a:ext cx="9144000" cy="780907"/>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descr="X:\Brand Guidelines\2010 Branding - Never Stand Still\Templates\Faculty Bands\MED ppt footer.jpg"/>
          <p:cNvPicPr>
            <a:picLocks noChangeAspect="1" noChangeArrowheads="1"/>
          </p:cNvPicPr>
          <p:nvPr userDrawn="1"/>
        </p:nvPicPr>
        <p:blipFill>
          <a:blip r:embed="rId2" cstate="print"/>
          <a:srcRect/>
          <a:stretch>
            <a:fillRect/>
          </a:stretch>
        </p:blipFill>
        <p:spPr bwMode="auto">
          <a:xfrm>
            <a:off x="0" y="6104477"/>
            <a:ext cx="9144000" cy="780907"/>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0">
                <a:latin typeface="Microsoft Sans Serif" pitchFamily="34" charset="0"/>
                <a:cs typeface="Microsoft Sans Serif" pitchFamily="34" charset="0"/>
              </a:defRPr>
            </a:lvl1pPr>
          </a:lstStyle>
          <a:p>
            <a:r>
              <a:rPr lang="en-US" smtClean="0"/>
              <a:t>Click to edit Master title style</a:t>
            </a:r>
            <a:endParaRPr lang="en-AU" dirty="0"/>
          </a:p>
        </p:txBody>
      </p:sp>
      <p:sp>
        <p:nvSpPr>
          <p:cNvPr id="3" name="Content Placeholder 2"/>
          <p:cNvSpPr>
            <a:spLocks noGrp="1"/>
          </p:cNvSpPr>
          <p:nvPr>
            <p:ph idx="1"/>
          </p:nvPr>
        </p:nvSpPr>
        <p:spPr>
          <a:xfrm>
            <a:off x="3575050" y="273051"/>
            <a:ext cx="5111750" cy="5532214"/>
          </a:xfrm>
          <a:prstGeom prst="rect">
            <a:avLst/>
          </a:prstGeom>
        </p:spPr>
        <p:txBody>
          <a:bodyPr/>
          <a:lstStyle>
            <a:lvl1pPr>
              <a:defRPr sz="3000">
                <a:latin typeface="Microsoft Sans Serif" pitchFamily="34" charset="0"/>
                <a:cs typeface="Microsoft Sans Serif" pitchFamily="34" charset="0"/>
              </a:defRPr>
            </a:lvl1pPr>
            <a:lvl2pPr>
              <a:defRPr sz="2000">
                <a:latin typeface="Microsoft Sans Serif" pitchFamily="34" charset="0"/>
                <a:cs typeface="Microsoft Sans Serif" pitchFamily="34" charset="0"/>
              </a:defRPr>
            </a:lvl2pPr>
            <a:lvl3pPr>
              <a:defRPr sz="1800">
                <a:latin typeface="Microsoft Sans Serif" pitchFamily="34" charset="0"/>
                <a:cs typeface="Microsoft Sans Serif" pitchFamily="34" charset="0"/>
              </a:defRPr>
            </a:lvl3pPr>
            <a:lvl4pPr>
              <a:defRPr sz="1600">
                <a:latin typeface="Microsoft Sans Serif" pitchFamily="34" charset="0"/>
                <a:cs typeface="Microsoft Sans Serif" pitchFamily="34" charset="0"/>
              </a:defRPr>
            </a:lvl4pPr>
            <a:lvl5pPr>
              <a:defRPr sz="1600">
                <a:latin typeface="Microsoft Sans Serif" pitchFamily="34" charset="0"/>
                <a:cs typeface="Microsoft Sans Serif"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457200" y="1435101"/>
            <a:ext cx="3008313" cy="4370164"/>
          </a:xfrm>
          <a:prstGeom prst="rect">
            <a:avLst/>
          </a:prstGeom>
        </p:spPr>
        <p:txBody>
          <a:bodyPr/>
          <a:lstStyle>
            <a:lvl1pPr marL="0" indent="0">
              <a:buNone/>
              <a:defRPr sz="1400">
                <a:latin typeface="Microsoft Sans Serif" pitchFamily="34" charset="0"/>
                <a:cs typeface="Microsoft Sans Serif"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6" name="Picture 2" descr="X:\Brand Guidelines\2010 Branding - Never Stand Still\Templates\Faculty Bands\MED ppt footer.jpg"/>
          <p:cNvPicPr>
            <a:picLocks noChangeAspect="1" noChangeArrowheads="1"/>
          </p:cNvPicPr>
          <p:nvPr userDrawn="1"/>
        </p:nvPicPr>
        <p:blipFill>
          <a:blip r:embed="rId2" cstate="print"/>
          <a:srcRect/>
          <a:stretch>
            <a:fillRect/>
          </a:stretch>
        </p:blipFill>
        <p:spPr bwMode="auto">
          <a:xfrm>
            <a:off x="0" y="6104477"/>
            <a:ext cx="9144000" cy="780907"/>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0">
                <a:latin typeface="Microsoft Sans Serif" pitchFamily="34" charset="0"/>
                <a:cs typeface="Microsoft Sans Serif" pitchFamily="34" charset="0"/>
              </a:defRPr>
            </a:lvl1pPr>
          </a:lstStyle>
          <a:p>
            <a:r>
              <a:rPr lang="en-US" smtClean="0"/>
              <a:t>Click to edit Master title style</a:t>
            </a:r>
            <a:endParaRPr lang="en-AU"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000">
                <a:latin typeface="Microsoft Sans Serif" pitchFamily="34" charset="0"/>
                <a:cs typeface="Microsoft Sans Serif"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dirty="0"/>
          </a:p>
        </p:txBody>
      </p:sp>
      <p:sp>
        <p:nvSpPr>
          <p:cNvPr id="4" name="Text Placeholder 3"/>
          <p:cNvSpPr>
            <a:spLocks noGrp="1"/>
          </p:cNvSpPr>
          <p:nvPr>
            <p:ph type="body" sz="half" idx="2"/>
          </p:nvPr>
        </p:nvSpPr>
        <p:spPr>
          <a:xfrm>
            <a:off x="1792288" y="5367338"/>
            <a:ext cx="5486400" cy="437926"/>
          </a:xfrm>
          <a:prstGeom prst="rect">
            <a:avLst/>
          </a:prstGeom>
        </p:spPr>
        <p:txBody>
          <a:bodyPr/>
          <a:lstStyle>
            <a:lvl1pPr marL="0" indent="0">
              <a:buNone/>
              <a:defRPr sz="1400">
                <a:latin typeface="Microsoft Sans Serif" pitchFamily="34" charset="0"/>
                <a:cs typeface="Microsoft Sans Serif"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6" name="Picture 2" descr="X:\Brand Guidelines\2010 Branding - Never Stand Still\Templates\Faculty Bands\MED ppt footer.jpg"/>
          <p:cNvPicPr>
            <a:picLocks noChangeAspect="1" noChangeArrowheads="1"/>
          </p:cNvPicPr>
          <p:nvPr userDrawn="1"/>
        </p:nvPicPr>
        <p:blipFill>
          <a:blip r:embed="rId2" cstate="print"/>
          <a:srcRect/>
          <a:stretch>
            <a:fillRect/>
          </a:stretch>
        </p:blipFill>
        <p:spPr bwMode="auto">
          <a:xfrm>
            <a:off x="0" y="6104477"/>
            <a:ext cx="9144000" cy="780907"/>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Sommet" pitchFamily="50" charset="0"/>
        </a:defRPr>
      </a:lvl2pPr>
      <a:lvl3pPr algn="ctr" rtl="0" eaLnBrk="1" fontAlgn="base" hangingPunct="1">
        <a:spcBef>
          <a:spcPct val="0"/>
        </a:spcBef>
        <a:spcAft>
          <a:spcPct val="0"/>
        </a:spcAft>
        <a:defRPr sz="4400">
          <a:solidFill>
            <a:schemeClr val="tx1"/>
          </a:solidFill>
          <a:latin typeface="Sommet" pitchFamily="50" charset="0"/>
        </a:defRPr>
      </a:lvl3pPr>
      <a:lvl4pPr algn="ctr" rtl="0" eaLnBrk="1" fontAlgn="base" hangingPunct="1">
        <a:spcBef>
          <a:spcPct val="0"/>
        </a:spcBef>
        <a:spcAft>
          <a:spcPct val="0"/>
        </a:spcAft>
        <a:defRPr sz="4400">
          <a:solidFill>
            <a:schemeClr val="tx1"/>
          </a:solidFill>
          <a:latin typeface="Sommet" pitchFamily="50" charset="0"/>
        </a:defRPr>
      </a:lvl4pPr>
      <a:lvl5pPr algn="ctr" rtl="0" eaLnBrk="1" fontAlgn="base" hangingPunct="1">
        <a:spcBef>
          <a:spcPct val="0"/>
        </a:spcBef>
        <a:spcAft>
          <a:spcPct val="0"/>
        </a:spcAft>
        <a:defRPr sz="4400">
          <a:solidFill>
            <a:schemeClr val="tx1"/>
          </a:solidFill>
          <a:latin typeface="Sommet" pitchFamily="50" charset="0"/>
        </a:defRPr>
      </a:lvl5pPr>
      <a:lvl6pPr marL="457200" algn="ctr" rtl="0" eaLnBrk="1" fontAlgn="base" hangingPunct="1">
        <a:spcBef>
          <a:spcPct val="0"/>
        </a:spcBef>
        <a:spcAft>
          <a:spcPct val="0"/>
        </a:spcAft>
        <a:defRPr sz="4400">
          <a:solidFill>
            <a:schemeClr val="tx1"/>
          </a:solidFill>
          <a:latin typeface="Sommet" pitchFamily="50" charset="0"/>
        </a:defRPr>
      </a:lvl6pPr>
      <a:lvl7pPr marL="914400" algn="ctr" rtl="0" eaLnBrk="1" fontAlgn="base" hangingPunct="1">
        <a:spcBef>
          <a:spcPct val="0"/>
        </a:spcBef>
        <a:spcAft>
          <a:spcPct val="0"/>
        </a:spcAft>
        <a:defRPr sz="4400">
          <a:solidFill>
            <a:schemeClr val="tx1"/>
          </a:solidFill>
          <a:latin typeface="Sommet" pitchFamily="50" charset="0"/>
        </a:defRPr>
      </a:lvl7pPr>
      <a:lvl8pPr marL="1371600" algn="ctr" rtl="0" eaLnBrk="1" fontAlgn="base" hangingPunct="1">
        <a:spcBef>
          <a:spcPct val="0"/>
        </a:spcBef>
        <a:spcAft>
          <a:spcPct val="0"/>
        </a:spcAft>
        <a:defRPr sz="4400">
          <a:solidFill>
            <a:schemeClr val="tx1"/>
          </a:solidFill>
          <a:latin typeface="Sommet" pitchFamily="50" charset="0"/>
        </a:defRPr>
      </a:lvl8pPr>
      <a:lvl9pPr marL="1828800" algn="ctr" rtl="0" eaLnBrk="1" fontAlgn="base" hangingPunct="1">
        <a:spcBef>
          <a:spcPct val="0"/>
        </a:spcBef>
        <a:spcAft>
          <a:spcPct val="0"/>
        </a:spcAft>
        <a:defRPr sz="4400">
          <a:solidFill>
            <a:schemeClr val="tx1"/>
          </a:solidFill>
          <a:latin typeface="Sommet" pitchFamily="50"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atient.co.uk/doctor/Consultation-Analysis.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hyperlink" Target="http://www.patient.co.uk/doctor/Consultation-Analysis.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499992" y="3356992"/>
            <a:ext cx="4283968" cy="288032"/>
          </a:xfrm>
        </p:spPr>
        <p:txBody>
          <a:bodyPr/>
          <a:lstStyle/>
          <a:p>
            <a:r>
              <a:rPr lang="en-US" b="0" dirty="0" smtClean="0">
                <a:latin typeface="Sommet" pitchFamily="50" charset="0"/>
              </a:rPr>
              <a:t>School of Public Health and Community Medicine</a:t>
            </a:r>
            <a:endParaRPr lang="en-US" b="0" dirty="0">
              <a:latin typeface="Sommet" pitchFamily="50" charset="0"/>
            </a:endParaRPr>
          </a:p>
        </p:txBody>
      </p:sp>
      <p:sp>
        <p:nvSpPr>
          <p:cNvPr id="3" name="Text Placeholder 2"/>
          <p:cNvSpPr>
            <a:spLocks noGrp="1"/>
          </p:cNvSpPr>
          <p:nvPr>
            <p:ph type="body" sz="quarter" idx="10"/>
          </p:nvPr>
        </p:nvSpPr>
        <p:spPr/>
        <p:txBody>
          <a:bodyPr/>
          <a:lstStyle/>
          <a:p>
            <a:r>
              <a:rPr lang="en-US" b="1" dirty="0" smtClean="0">
                <a:latin typeface="Sommet" pitchFamily="50" charset="0"/>
              </a:rPr>
              <a:t>Consulting in General Practice</a:t>
            </a:r>
            <a:endParaRPr lang="en-US" b="1" dirty="0">
              <a:latin typeface="Sommet" pitchFamily="50" charset="0"/>
            </a:endParaRPr>
          </a:p>
        </p:txBody>
      </p:sp>
      <p:sp>
        <p:nvSpPr>
          <p:cNvPr id="4" name="Text Placeholder 3"/>
          <p:cNvSpPr>
            <a:spLocks noGrp="1"/>
          </p:cNvSpPr>
          <p:nvPr>
            <p:ph type="body" sz="quarter" idx="11"/>
          </p:nvPr>
        </p:nvSpPr>
        <p:spPr/>
        <p:txBody>
          <a:bodyPr/>
          <a:lstStyle/>
          <a:p>
            <a:r>
              <a:rPr lang="en-US" dirty="0" smtClean="0">
                <a:latin typeface="Sommet" pitchFamily="50" charset="0"/>
              </a:rPr>
              <a:t>What is happening in the consulting room?</a:t>
            </a:r>
            <a:endParaRPr lang="en-US" dirty="0">
              <a:latin typeface="Sommet" pitchFamily="50" charset="0"/>
            </a:endParaRPr>
          </a:p>
        </p:txBody>
      </p:sp>
      <p:sp>
        <p:nvSpPr>
          <p:cNvPr id="5" name="TextBox 4"/>
          <p:cNvSpPr txBox="1"/>
          <p:nvPr/>
        </p:nvSpPr>
        <p:spPr>
          <a:xfrm>
            <a:off x="730846" y="4365104"/>
            <a:ext cx="3456384" cy="794064"/>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2400" b="1" i="0" u="none" strike="noStrike" kern="1200" cap="none" spc="0" normalizeH="0" baseline="0" noProof="0" dirty="0" smtClean="0">
                <a:ln>
                  <a:noFill/>
                </a:ln>
                <a:solidFill>
                  <a:schemeClr val="tx1"/>
                </a:solidFill>
                <a:effectLst/>
                <a:uLnTx/>
                <a:uFillTx/>
                <a:latin typeface="+mn-lt"/>
                <a:ea typeface="+mn-ea"/>
                <a:cs typeface="+mn-cs"/>
              </a:rPr>
              <a:t>Dr Michael Tam</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dirty="0" smtClean="0">
                <a:latin typeface="+mn-lt"/>
              </a:rPr>
              <a:t>GP and Lecturer in Primary Care</a:t>
            </a:r>
            <a:endParaRPr kumimoji="0" lang="en-GB" sz="160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C00000"/>
                </a:solidFill>
              </a:rPr>
              <a:t>Further learning</a:t>
            </a:r>
            <a:r>
              <a:rPr lang="en-AU" dirty="0" smtClean="0"/>
              <a:t> – for those who want a</a:t>
            </a:r>
            <a:br>
              <a:rPr lang="en-AU" dirty="0" smtClean="0"/>
            </a:br>
            <a:r>
              <a:rPr lang="en-AU" dirty="0" smtClean="0"/>
              <a:t>deeper understanding</a:t>
            </a:r>
            <a:endParaRPr lang="en-GB" dirty="0"/>
          </a:p>
        </p:txBody>
      </p:sp>
      <p:sp>
        <p:nvSpPr>
          <p:cNvPr id="3" name="Content Placeholder 2"/>
          <p:cNvSpPr>
            <a:spLocks noGrp="1"/>
          </p:cNvSpPr>
          <p:nvPr>
            <p:ph idx="1"/>
          </p:nvPr>
        </p:nvSpPr>
        <p:spPr/>
        <p:txBody>
          <a:bodyPr/>
          <a:lstStyle/>
          <a:p>
            <a:pPr marL="0" indent="0"/>
            <a:endParaRPr lang="en-AU" dirty="0" smtClean="0"/>
          </a:p>
          <a:p>
            <a:pPr marL="0" indent="0"/>
            <a:endParaRPr lang="en-AU" dirty="0"/>
          </a:p>
          <a:p>
            <a:pPr marL="0" indent="0"/>
            <a:r>
              <a:rPr lang="en-AU" dirty="0" smtClean="0"/>
              <a:t>Read the web article “Consultation Analysis” on the Patient.co.uk website: </a:t>
            </a:r>
            <a:r>
              <a:rPr lang="en-GB" sz="2400" b="1" dirty="0">
                <a:hlinkClick r:id="rId3"/>
              </a:rPr>
              <a:t>http://www.patient.co.uk/doctor/Consultation-Analysis.htm</a:t>
            </a:r>
            <a:endParaRPr lang="en-AU" b="1" dirty="0" smtClean="0"/>
          </a:p>
          <a:p>
            <a:pPr marL="0" indent="0"/>
            <a:endParaRPr lang="en-AU" dirty="0"/>
          </a:p>
          <a:p>
            <a:pPr marL="0" indent="0"/>
            <a:r>
              <a:rPr lang="en-AU" dirty="0" smtClean="0"/>
              <a:t>David Pendleton et al. developed seven basic “tasks” of the consultation.</a:t>
            </a:r>
          </a:p>
          <a:p>
            <a:pPr marL="0" indent="0"/>
            <a:endParaRPr lang="en-AU" dirty="0" smtClean="0"/>
          </a:p>
          <a:p>
            <a:pPr marL="457200" indent="-457200">
              <a:buFont typeface="+mj-lt"/>
              <a:buAutoNum type="arabicPeriod"/>
            </a:pPr>
            <a:r>
              <a:rPr lang="en-AU" b="1" dirty="0" smtClean="0"/>
              <a:t>Explain</a:t>
            </a:r>
            <a:r>
              <a:rPr lang="en-AU" dirty="0" smtClean="0"/>
              <a:t> how these seven tasks can be mapped to the patient-centred method model developed by Stewart et al.</a:t>
            </a:r>
          </a:p>
          <a:p>
            <a:pPr marL="457200" indent="-457200">
              <a:buFont typeface="+mj-lt"/>
              <a:buAutoNum type="arabicPeriod"/>
            </a:pPr>
            <a:r>
              <a:rPr lang="en-AU" b="1" dirty="0" smtClean="0"/>
              <a:t>Analyse</a:t>
            </a:r>
            <a:r>
              <a:rPr lang="en-AU" dirty="0" smtClean="0"/>
              <a:t> one of your GP supervisor’s consultations with a patient with complex care needs.</a:t>
            </a:r>
            <a:endParaRPr lang="en-GB" sz="1800" dirty="0"/>
          </a:p>
        </p:txBody>
      </p:sp>
      <p:sp>
        <p:nvSpPr>
          <p:cNvPr id="4" name="TextBox 3"/>
          <p:cNvSpPr txBox="1"/>
          <p:nvPr/>
        </p:nvSpPr>
        <p:spPr>
          <a:xfrm>
            <a:off x="395536" y="6361583"/>
            <a:ext cx="712879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Sommet bold"/>
              </a:rPr>
              <a:t>Explain</a:t>
            </a:r>
            <a:r>
              <a:rPr kumimoji="0" lang="en-AU" sz="1400" b="1" i="0" u="none" strike="noStrike" kern="1200" cap="none" spc="0" normalizeH="0" noProof="0" dirty="0" smtClean="0">
                <a:ln>
                  <a:noFill/>
                </a:ln>
                <a:solidFill>
                  <a:schemeClr val="tx1"/>
                </a:solidFill>
                <a:effectLst/>
                <a:uLnTx/>
                <a:uFillTx/>
                <a:latin typeface="Sommet bold"/>
              </a:rPr>
              <a:t> the components of the patient-centred method</a:t>
            </a:r>
            <a:endParaRPr kumimoji="0" lang="en-GB" sz="1400" b="1" i="0" u="none" strike="noStrike" kern="1200" cap="none" spc="0" normalizeH="0" baseline="0" noProof="0" dirty="0" smtClean="0">
              <a:ln>
                <a:noFill/>
              </a:ln>
              <a:solidFill>
                <a:schemeClr val="tx1"/>
              </a:solidFill>
              <a:effectLst/>
              <a:uLnTx/>
              <a:uFillTx/>
              <a:latin typeface="Sommet bold"/>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187664"/>
            <a:ext cx="1800000" cy="1833821"/>
          </a:xfrm>
          <a:prstGeom prst="rect">
            <a:avLst/>
          </a:prstGeom>
        </p:spPr>
      </p:pic>
    </p:spTree>
    <p:extLst>
      <p:ext uri="{BB962C8B-B14F-4D97-AF65-F5344CB8AC3E}">
        <p14:creationId xmlns:p14="http://schemas.microsoft.com/office/powerpoint/2010/main" val="2744205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Aim revisited</a:t>
            </a:r>
            <a:endParaRPr lang="en-GB" dirty="0"/>
          </a:p>
        </p:txBody>
      </p:sp>
      <p:sp>
        <p:nvSpPr>
          <p:cNvPr id="3" name="Content Placeholder 2"/>
          <p:cNvSpPr>
            <a:spLocks noGrp="1"/>
          </p:cNvSpPr>
          <p:nvPr>
            <p:ph idx="1"/>
          </p:nvPr>
        </p:nvSpPr>
        <p:spPr>
          <a:xfrm>
            <a:off x="3635896" y="1484784"/>
            <a:ext cx="5050904" cy="4320480"/>
          </a:xfrm>
        </p:spPr>
        <p:txBody>
          <a:bodyPr/>
          <a:lstStyle/>
          <a:p>
            <a:pPr marL="0" indent="0" algn="ctr"/>
            <a:r>
              <a:rPr lang="en-AU" sz="4000" b="1" dirty="0" smtClean="0"/>
              <a:t>To equip you with the skills to understand the patient-doctor interactions that you will observe in general practice.</a:t>
            </a:r>
            <a:endParaRPr lang="en-GB" sz="4000" b="1" dirty="0"/>
          </a:p>
        </p:txBody>
      </p:sp>
      <p:pic>
        <p:nvPicPr>
          <p:cNvPr id="4" name="Picture 2" descr="C:\Users\Michael Tam\AppData\Local\Microsoft\Windows\Temporary Internet Files\Content.IE5\YQDRUDV9\MP90042222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996" y="1412776"/>
            <a:ext cx="2953883" cy="4428664"/>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Michael Tam\AppData\Local\Microsoft\Windows\Temporary Internet Files\Content.IE5\YQDRUDV9\MP90044251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995" y="1412775"/>
            <a:ext cx="2953883" cy="4443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6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References</a:t>
            </a:r>
            <a:endParaRPr lang="en-GB" dirty="0"/>
          </a:p>
        </p:txBody>
      </p:sp>
      <p:sp>
        <p:nvSpPr>
          <p:cNvPr id="3" name="Content Placeholder 2"/>
          <p:cNvSpPr>
            <a:spLocks noGrp="1"/>
          </p:cNvSpPr>
          <p:nvPr>
            <p:ph idx="1"/>
          </p:nvPr>
        </p:nvSpPr>
        <p:spPr/>
        <p:txBody>
          <a:bodyPr/>
          <a:lstStyle/>
          <a:p>
            <a:r>
              <a:rPr lang="en-AU" dirty="0"/>
              <a:t>Middleton JF. The exceptional potential of the consultation revisited. </a:t>
            </a:r>
            <a:r>
              <a:rPr lang="en-AU" i="1" dirty="0"/>
              <a:t>Journal of the Royal College of General Practitioners</a:t>
            </a:r>
            <a:r>
              <a:rPr lang="en-AU" dirty="0"/>
              <a:t> 1989; 39: </a:t>
            </a:r>
            <a:r>
              <a:rPr lang="en-AU" dirty="0" smtClean="0"/>
              <a:t>383-386</a:t>
            </a:r>
          </a:p>
          <a:p>
            <a:endParaRPr lang="en-GB" i="1" dirty="0"/>
          </a:p>
          <a:p>
            <a:r>
              <a:rPr lang="en-AU" dirty="0"/>
              <a:t>Stott NCH, Davis RH. The exceptional potential in each primary care consultation. </a:t>
            </a:r>
            <a:r>
              <a:rPr lang="en-AU" i="1" dirty="0"/>
              <a:t>Journal of the Royal College of General Practitioners</a:t>
            </a:r>
            <a:r>
              <a:rPr lang="en-AU" dirty="0"/>
              <a:t> 1979; 29: </a:t>
            </a:r>
            <a:r>
              <a:rPr lang="en-AU" dirty="0" smtClean="0"/>
              <a:t>201-205</a:t>
            </a:r>
          </a:p>
          <a:p>
            <a:endParaRPr lang="en-GB" i="1" dirty="0"/>
          </a:p>
          <a:p>
            <a:r>
              <a:rPr lang="en-AU" dirty="0"/>
              <a:t>Stewart M, Brown JB, et al. </a:t>
            </a:r>
            <a:r>
              <a:rPr lang="en-AU" dirty="0" smtClean="0"/>
              <a:t>Patient-centred </a:t>
            </a:r>
            <a:r>
              <a:rPr lang="en-AU" dirty="0"/>
              <a:t>medicine: transforming the clinical method, 2</a:t>
            </a:r>
            <a:r>
              <a:rPr lang="en-AU" baseline="30000" dirty="0"/>
              <a:t>nd</a:t>
            </a:r>
            <a:r>
              <a:rPr lang="en-AU" dirty="0"/>
              <a:t> ed. Oxon, UK: Radcliffe Medical Press, 2003</a:t>
            </a:r>
            <a:r>
              <a:rPr lang="en-AU" dirty="0" smtClean="0"/>
              <a:t>.</a:t>
            </a:r>
          </a:p>
          <a:p>
            <a:endParaRPr lang="en-AU" dirty="0" smtClean="0"/>
          </a:p>
          <a:p>
            <a:r>
              <a:rPr lang="en-AU" dirty="0" smtClean="0"/>
              <a:t>Draper R. Consultation analysis [website]. Updated 2010 Feb 19 (Retrieved 2014 Jan 12). Available from: </a:t>
            </a:r>
            <a:r>
              <a:rPr lang="en-GB" dirty="0">
                <a:hlinkClick r:id="rId2"/>
              </a:rPr>
              <a:t>http://www.patient.co.uk/doctor/Consultation-Analysis.htm</a:t>
            </a:r>
            <a:endParaRPr lang="en-GB" dirty="0"/>
          </a:p>
          <a:p>
            <a:endParaRPr lang="en-AU" dirty="0" smtClean="0"/>
          </a:p>
        </p:txBody>
      </p:sp>
    </p:spTree>
    <p:extLst>
      <p:ext uri="{BB962C8B-B14F-4D97-AF65-F5344CB8AC3E}">
        <p14:creationId xmlns:p14="http://schemas.microsoft.com/office/powerpoint/2010/main" val="470493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Aim</a:t>
            </a:r>
            <a:endParaRPr lang="en-GB" dirty="0"/>
          </a:p>
        </p:txBody>
      </p:sp>
      <p:sp>
        <p:nvSpPr>
          <p:cNvPr id="3" name="Content Placeholder 2"/>
          <p:cNvSpPr>
            <a:spLocks noGrp="1"/>
          </p:cNvSpPr>
          <p:nvPr>
            <p:ph idx="1"/>
          </p:nvPr>
        </p:nvSpPr>
        <p:spPr>
          <a:xfrm>
            <a:off x="3635896" y="1484784"/>
            <a:ext cx="5050904" cy="4320480"/>
          </a:xfrm>
        </p:spPr>
        <p:txBody>
          <a:bodyPr/>
          <a:lstStyle/>
          <a:p>
            <a:pPr marL="0" indent="0" algn="ctr"/>
            <a:r>
              <a:rPr lang="en-AU" sz="4000" b="1" dirty="0" smtClean="0"/>
              <a:t>To equip you with the skills to understand the patient-doctor interactions that you will observe in general practice.</a:t>
            </a:r>
            <a:endParaRPr lang="en-GB" sz="4000" b="1" dirty="0"/>
          </a:p>
        </p:txBody>
      </p:sp>
      <p:pic>
        <p:nvPicPr>
          <p:cNvPr id="4" name="Picture 2" descr="C:\Users\Michael Tam\AppData\Local\Microsoft\Windows\Temporary Internet Files\Content.IE5\YQDRUDV9\MP90042222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996" y="1412776"/>
            <a:ext cx="2953883" cy="4428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30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Learning outcomes</a:t>
            </a:r>
            <a:endParaRPr lang="en-GB" dirty="0"/>
          </a:p>
        </p:txBody>
      </p:sp>
      <p:sp>
        <p:nvSpPr>
          <p:cNvPr id="3" name="Content Placeholder 2"/>
          <p:cNvSpPr>
            <a:spLocks noGrp="1"/>
          </p:cNvSpPr>
          <p:nvPr>
            <p:ph idx="1"/>
          </p:nvPr>
        </p:nvSpPr>
        <p:spPr/>
        <p:txBody>
          <a:bodyPr/>
          <a:lstStyle/>
          <a:p>
            <a:pPr marL="0" indent="0"/>
            <a:r>
              <a:rPr lang="en-AU" sz="3200" dirty="0" smtClean="0"/>
              <a:t>At the end of this learning activity, you should be able to:</a:t>
            </a:r>
          </a:p>
          <a:p>
            <a:pPr>
              <a:buFont typeface="Wingdings" panose="05000000000000000000" pitchFamily="2" charset="2"/>
              <a:buChar char="§"/>
            </a:pPr>
            <a:r>
              <a:rPr lang="en-AU" sz="3200" b="1" dirty="0" smtClean="0"/>
              <a:t>Compare and contrast</a:t>
            </a:r>
            <a:r>
              <a:rPr lang="en-AU" sz="3200" dirty="0" smtClean="0"/>
              <a:t> general practice care with hospital care</a:t>
            </a:r>
          </a:p>
          <a:p>
            <a:pPr>
              <a:buFont typeface="Wingdings" panose="05000000000000000000" pitchFamily="2" charset="2"/>
              <a:buChar char="§"/>
            </a:pPr>
            <a:r>
              <a:rPr lang="en-AU" sz="3200" b="1" dirty="0" smtClean="0"/>
              <a:t>Describe</a:t>
            </a:r>
            <a:r>
              <a:rPr lang="en-AU" sz="3200" dirty="0" smtClean="0"/>
              <a:t> the process of a general practice consultation</a:t>
            </a:r>
          </a:p>
          <a:p>
            <a:pPr>
              <a:buFont typeface="Wingdings" panose="05000000000000000000" pitchFamily="2" charset="2"/>
              <a:buChar char="§"/>
            </a:pPr>
            <a:r>
              <a:rPr lang="en-AU" sz="3200" b="1" dirty="0" smtClean="0"/>
              <a:t>Explain</a:t>
            </a:r>
            <a:r>
              <a:rPr lang="en-AU" sz="3200" dirty="0" smtClean="0"/>
              <a:t> the components of the patient-centred method</a:t>
            </a:r>
            <a:endParaRPr lang="en-GB" sz="3200" dirty="0"/>
          </a:p>
        </p:txBody>
      </p:sp>
    </p:spTree>
    <p:extLst>
      <p:ext uri="{BB962C8B-B14F-4D97-AF65-F5344CB8AC3E}">
        <p14:creationId xmlns:p14="http://schemas.microsoft.com/office/powerpoint/2010/main" val="2505288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Differences: GP vs hospital consultations</a:t>
            </a:r>
            <a:endParaRPr lang="en-GB" dirty="0"/>
          </a:p>
        </p:txBody>
      </p:sp>
      <p:sp>
        <p:nvSpPr>
          <p:cNvPr id="3" name="Content Placeholder 2"/>
          <p:cNvSpPr>
            <a:spLocks noGrp="1"/>
          </p:cNvSpPr>
          <p:nvPr>
            <p:ph idx="1"/>
          </p:nvPr>
        </p:nvSpPr>
        <p:spPr>
          <a:xfrm>
            <a:off x="407740" y="3212976"/>
            <a:ext cx="4680520" cy="2736304"/>
          </a:xfrm>
        </p:spPr>
        <p:txBody>
          <a:bodyPr/>
          <a:lstStyle/>
          <a:p>
            <a:pPr marL="457200" indent="-457200">
              <a:buFont typeface="+mj-lt"/>
              <a:buAutoNum type="arabicPeriod"/>
            </a:pPr>
            <a:r>
              <a:rPr lang="en-AU" dirty="0" smtClean="0"/>
              <a:t>Form small groups of </a:t>
            </a:r>
            <a:r>
              <a:rPr lang="en-AU" b="1" dirty="0" smtClean="0">
                <a:solidFill>
                  <a:srgbClr val="C00000"/>
                </a:solidFill>
              </a:rPr>
              <a:t>3-6 students</a:t>
            </a:r>
          </a:p>
          <a:p>
            <a:pPr marL="457200" indent="-457200">
              <a:buFont typeface="+mj-lt"/>
              <a:buAutoNum type="arabicPeriod"/>
            </a:pPr>
            <a:r>
              <a:rPr lang="en-AU" dirty="0" smtClean="0"/>
              <a:t>Each group must have at least one </a:t>
            </a:r>
            <a:r>
              <a:rPr lang="en-AU" b="1" dirty="0" smtClean="0">
                <a:solidFill>
                  <a:srgbClr val="C00000"/>
                </a:solidFill>
              </a:rPr>
              <a:t>computer/tablet</a:t>
            </a:r>
          </a:p>
          <a:p>
            <a:pPr marL="457200" indent="-457200">
              <a:buFont typeface="+mj-lt"/>
              <a:buAutoNum type="arabicPeriod"/>
            </a:pPr>
            <a:r>
              <a:rPr lang="en-AU" dirty="0" smtClean="0">
                <a:sym typeface="Wingdings" panose="05000000000000000000" pitchFamily="2" charset="2"/>
              </a:rPr>
              <a:t>Choose a </a:t>
            </a:r>
            <a:r>
              <a:rPr lang="en-AU" b="1" dirty="0" smtClean="0">
                <a:solidFill>
                  <a:srgbClr val="C00000"/>
                </a:solidFill>
                <a:sym typeface="Wingdings" panose="05000000000000000000" pitchFamily="2" charset="2"/>
              </a:rPr>
              <a:t>scribe</a:t>
            </a:r>
            <a:endParaRPr lang="en-AU" dirty="0" smtClean="0">
              <a:sym typeface="Wingdings" panose="05000000000000000000" pitchFamily="2" charset="2"/>
            </a:endParaRPr>
          </a:p>
          <a:p>
            <a:pPr marL="457200" indent="-457200">
              <a:buFont typeface="+mj-lt"/>
              <a:buAutoNum type="arabicPeriod"/>
            </a:pPr>
            <a:r>
              <a:rPr lang="en-AU" dirty="0" smtClean="0">
                <a:sym typeface="Wingdings" panose="05000000000000000000" pitchFamily="2" charset="2"/>
              </a:rPr>
              <a:t>Open the URL:</a:t>
            </a:r>
          </a:p>
          <a:p>
            <a:pPr algn="ctr"/>
            <a:r>
              <a:rPr lang="en-AU" sz="4000" b="1" dirty="0" smtClean="0"/>
              <a:t>http://tiny.cc/gptask</a:t>
            </a:r>
            <a:endParaRPr lang="en-GB" sz="4000" b="1" dirty="0"/>
          </a:p>
        </p:txBody>
      </p:sp>
      <p:sp>
        <p:nvSpPr>
          <p:cNvPr id="4" name="TextBox 3"/>
          <p:cNvSpPr txBox="1"/>
          <p:nvPr/>
        </p:nvSpPr>
        <p:spPr>
          <a:xfrm>
            <a:off x="395536" y="6361583"/>
            <a:ext cx="712879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i="0" u="none" strike="noStrike" kern="1200" cap="none" spc="0" normalizeH="0" baseline="0" noProof="0" dirty="0" smtClean="0">
                <a:ln>
                  <a:noFill/>
                </a:ln>
                <a:solidFill>
                  <a:schemeClr val="tx1"/>
                </a:solidFill>
                <a:effectLst/>
                <a:uLnTx/>
                <a:uFillTx/>
                <a:latin typeface="Sommet bold"/>
              </a:rPr>
              <a:t>Compare and contrast</a:t>
            </a:r>
            <a:r>
              <a:rPr kumimoji="0" lang="en-AU" sz="1400" b="1" i="0" u="none" strike="noStrike" kern="1200" cap="none" spc="0" normalizeH="0" baseline="0" noProof="0" dirty="0" smtClean="0">
                <a:ln>
                  <a:noFill/>
                </a:ln>
                <a:solidFill>
                  <a:schemeClr val="tx1"/>
                </a:solidFill>
                <a:effectLst/>
                <a:uLnTx/>
                <a:uFillTx/>
                <a:latin typeface="Sommet bold"/>
              </a:rPr>
              <a:t> general </a:t>
            </a:r>
            <a:r>
              <a:rPr kumimoji="0" lang="en-AU" sz="1400" b="1" i="0" u="none" strike="noStrike" kern="1200" cap="none" spc="0" normalizeH="0" baseline="0" noProof="0" dirty="0" err="1" smtClean="0">
                <a:ln>
                  <a:noFill/>
                </a:ln>
                <a:solidFill>
                  <a:schemeClr val="tx1"/>
                </a:solidFill>
                <a:effectLst/>
                <a:uLnTx/>
                <a:uFillTx/>
                <a:latin typeface="Sommet bold"/>
              </a:rPr>
              <a:t>practic</a:t>
            </a:r>
            <a:r>
              <a:rPr lang="en-AU" sz="1400" b="1" dirty="0" smtClean="0">
                <a:latin typeface="Sommet bold"/>
              </a:rPr>
              <a:t>e care with hospital care</a:t>
            </a:r>
            <a:endParaRPr kumimoji="0" lang="en-GB" sz="1400" b="1" i="0" u="none" strike="noStrike" kern="1200" cap="none" spc="0" normalizeH="0" baseline="0" noProof="0" dirty="0" smtClean="0">
              <a:ln>
                <a:noFill/>
              </a:ln>
              <a:solidFill>
                <a:schemeClr val="tx1"/>
              </a:solidFill>
              <a:effectLst/>
              <a:uLnTx/>
              <a:uFillTx/>
              <a:latin typeface="Sommet bold"/>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917" y="1147968"/>
            <a:ext cx="3960440" cy="4801312"/>
          </a:xfrm>
          <a:prstGeom prst="rect">
            <a:avLst/>
          </a:prstGeom>
        </p:spPr>
      </p:pic>
      <p:grpSp>
        <p:nvGrpSpPr>
          <p:cNvPr id="7" name="Group 6"/>
          <p:cNvGrpSpPr/>
          <p:nvPr/>
        </p:nvGrpSpPr>
        <p:grpSpPr>
          <a:xfrm>
            <a:off x="539552" y="1340768"/>
            <a:ext cx="4092847" cy="1872008"/>
            <a:chOff x="539552" y="1340768"/>
            <a:chExt cx="4092847" cy="1872008"/>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1412776"/>
              <a:ext cx="1800000" cy="1800000"/>
            </a:xfrm>
            <a:prstGeom prst="rect">
              <a:avLst/>
            </a:prstGeom>
          </p:spPr>
        </p:pic>
        <p:sp>
          <p:nvSpPr>
            <p:cNvPr id="19" name="TextBox 18"/>
            <p:cNvSpPr txBox="1"/>
            <p:nvPr/>
          </p:nvSpPr>
          <p:spPr>
            <a:xfrm>
              <a:off x="2051720" y="1340768"/>
              <a:ext cx="2580679" cy="369332"/>
            </a:xfrm>
            <a:prstGeom prst="rect">
              <a:avLst/>
            </a:prstGeom>
          </p:spPr>
          <p:txBody>
            <a:bodyPr wrap="square" rtlCol="0">
              <a:spAutoFit/>
            </a:bodyPr>
            <a:lstStyle/>
            <a:p>
              <a:pPr marR="0" defTabSz="914400" rtl="0" eaLnBrk="1" fontAlgn="auto" latinLnBrk="0" hangingPunct="1">
                <a:lnSpc>
                  <a:spcPct val="100000"/>
                </a:lnSpc>
                <a:spcBef>
                  <a:spcPct val="20000"/>
                </a:spcBef>
                <a:spcAft>
                  <a:spcPts val="0"/>
                </a:spcAft>
                <a:buClrTx/>
                <a:buSzTx/>
                <a:buFont typeface="Arial" pitchFamily="34" charset="0"/>
                <a:buNone/>
                <a:tabLst/>
              </a:pPr>
              <a:r>
                <a:rPr kumimoji="0" lang="en-AU" b="1" i="0" u="none" strike="noStrike" kern="1200" cap="none" spc="0" normalizeH="0" baseline="0" noProof="0" dirty="0" smtClean="0">
                  <a:ln>
                    <a:noFill/>
                  </a:ln>
                  <a:solidFill>
                    <a:schemeClr val="tx1"/>
                  </a:solidFill>
                  <a:effectLst/>
                  <a:uLnTx/>
                  <a:uFillTx/>
                  <a:latin typeface="+mn-lt"/>
                </a:rPr>
                <a:t>Small group activity</a:t>
              </a:r>
              <a:endParaRPr kumimoji="0" lang="en-GB" b="1" i="1" u="none" strike="noStrike" kern="1200" cap="none" spc="0" normalizeH="0" baseline="0" noProof="0" dirty="0" smtClean="0">
                <a:ln>
                  <a:noFill/>
                </a:ln>
                <a:solidFill>
                  <a:schemeClr val="tx1"/>
                </a:solidFill>
                <a:effectLst/>
                <a:uLnTx/>
                <a:uFillTx/>
                <a:latin typeface="+mn-lt"/>
              </a:endParaRPr>
            </a:p>
          </p:txBody>
        </p:sp>
      </p:grpSp>
    </p:spTree>
    <p:extLst>
      <p:ext uri="{BB962C8B-B14F-4D97-AF65-F5344CB8AC3E}">
        <p14:creationId xmlns:p14="http://schemas.microsoft.com/office/powerpoint/2010/main" val="134340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Differences: summary list</a:t>
            </a:r>
            <a:endParaRPr lang="en-GB" dirty="0"/>
          </a:p>
        </p:txBody>
      </p:sp>
      <p:sp>
        <p:nvSpPr>
          <p:cNvPr id="3" name="Content Placeholder 2"/>
          <p:cNvSpPr>
            <a:spLocks noGrp="1"/>
          </p:cNvSpPr>
          <p:nvPr>
            <p:ph idx="1"/>
          </p:nvPr>
        </p:nvSpPr>
        <p:spPr>
          <a:xfrm>
            <a:off x="457200" y="1484784"/>
            <a:ext cx="4042792" cy="4536504"/>
          </a:xfrm>
        </p:spPr>
        <p:txBody>
          <a:bodyPr/>
          <a:lstStyle/>
          <a:p>
            <a:r>
              <a:rPr lang="en-AU" sz="2400" dirty="0" smtClean="0"/>
              <a:t>Patterns and severity of illness</a:t>
            </a:r>
          </a:p>
          <a:p>
            <a:pPr>
              <a:buFont typeface="Wingdings" panose="05000000000000000000" pitchFamily="2" charset="2"/>
              <a:buChar char="§"/>
            </a:pPr>
            <a:r>
              <a:rPr lang="en-AU" dirty="0" err="1" smtClean="0"/>
              <a:t>Casemix</a:t>
            </a:r>
            <a:r>
              <a:rPr lang="en-AU" dirty="0"/>
              <a:t> </a:t>
            </a:r>
            <a:r>
              <a:rPr lang="en-AU" dirty="0" smtClean="0">
                <a:sym typeface="Wingdings" panose="05000000000000000000" pitchFamily="2" charset="2"/>
              </a:rPr>
              <a:t> p</a:t>
            </a:r>
            <a:r>
              <a:rPr lang="en-AU" dirty="0" smtClean="0"/>
              <a:t>redictive value of history, signs, tests</a:t>
            </a:r>
          </a:p>
          <a:p>
            <a:pPr>
              <a:buFont typeface="Wingdings" panose="05000000000000000000" pitchFamily="2" charset="2"/>
              <a:buChar char="§"/>
            </a:pPr>
            <a:r>
              <a:rPr lang="en-AU" dirty="0" smtClean="0"/>
              <a:t>Earlier presentations </a:t>
            </a:r>
            <a:r>
              <a:rPr lang="en-AU" dirty="0" smtClean="0">
                <a:sym typeface="Wingdings" panose="05000000000000000000" pitchFamily="2" charset="2"/>
              </a:rPr>
              <a:t> undifferentiated and vague clinical features</a:t>
            </a:r>
          </a:p>
          <a:p>
            <a:pPr>
              <a:buFont typeface="Wingdings" panose="05000000000000000000" pitchFamily="2" charset="2"/>
              <a:buChar char="§"/>
            </a:pPr>
            <a:endParaRPr lang="en-AU" dirty="0">
              <a:sym typeface="Wingdings" panose="05000000000000000000" pitchFamily="2" charset="2"/>
            </a:endParaRPr>
          </a:p>
          <a:p>
            <a:pPr marL="0" indent="0"/>
            <a:r>
              <a:rPr lang="en-AU" sz="2400" dirty="0" smtClean="0">
                <a:sym typeface="Wingdings" panose="05000000000000000000" pitchFamily="2" charset="2"/>
              </a:rPr>
              <a:t>Constraints</a:t>
            </a:r>
          </a:p>
          <a:p>
            <a:pPr>
              <a:buFont typeface="Wingdings" panose="05000000000000000000" pitchFamily="2" charset="2"/>
              <a:buChar char="§"/>
            </a:pPr>
            <a:r>
              <a:rPr lang="en-AU" dirty="0" smtClean="0">
                <a:sym typeface="Wingdings" panose="05000000000000000000" pitchFamily="2" charset="2"/>
              </a:rPr>
              <a:t>Time</a:t>
            </a:r>
          </a:p>
          <a:p>
            <a:pPr>
              <a:buFont typeface="Wingdings" panose="05000000000000000000" pitchFamily="2" charset="2"/>
              <a:buChar char="§"/>
            </a:pPr>
            <a:r>
              <a:rPr lang="en-AU" dirty="0" smtClean="0">
                <a:sym typeface="Wingdings" panose="05000000000000000000" pitchFamily="2" charset="2"/>
              </a:rPr>
              <a:t>Access to services</a:t>
            </a:r>
          </a:p>
          <a:p>
            <a:pPr>
              <a:buFont typeface="Wingdings" panose="05000000000000000000" pitchFamily="2" charset="2"/>
              <a:buChar char="§"/>
            </a:pPr>
            <a:r>
              <a:rPr lang="en-AU" dirty="0" smtClean="0">
                <a:sym typeface="Wingdings" panose="05000000000000000000" pitchFamily="2" charset="2"/>
              </a:rPr>
              <a:t>Costs</a:t>
            </a:r>
          </a:p>
        </p:txBody>
      </p:sp>
      <p:sp>
        <p:nvSpPr>
          <p:cNvPr id="4" name="Content Placeholder 2"/>
          <p:cNvSpPr txBox="1">
            <a:spLocks/>
          </p:cNvSpPr>
          <p:nvPr/>
        </p:nvSpPr>
        <p:spPr>
          <a:xfrm>
            <a:off x="4702646" y="1484784"/>
            <a:ext cx="4114800" cy="4536504"/>
          </a:xfrm>
          <a:prstGeom prst="rect">
            <a:avLst/>
          </a:prstGeom>
        </p:spPr>
        <p:txBody>
          <a:bodyPr/>
          <a:lstStyle>
            <a:lvl1pPr marL="342900" indent="-342900" algn="l" rtl="0" eaLnBrk="1" fontAlgn="base" hangingPunct="1">
              <a:spcBef>
                <a:spcPct val="20000"/>
              </a:spcBef>
              <a:spcAft>
                <a:spcPct val="0"/>
              </a:spcAft>
              <a:buFont typeface="Arial" pitchFamily="34" charset="0"/>
              <a:buNone/>
              <a:defRPr sz="2000" kern="1200" baseline="0">
                <a:solidFill>
                  <a:schemeClr val="tx1"/>
                </a:solidFill>
                <a:latin typeface="+mn-lt"/>
                <a:ea typeface="+mn-ea"/>
                <a:cs typeface="Microsoft Sans Serif"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AU" sz="2400" dirty="0" smtClean="0">
                <a:sym typeface="Wingdings" panose="05000000000000000000" pitchFamily="2" charset="2"/>
              </a:rPr>
              <a:t>Scope of care</a:t>
            </a:r>
          </a:p>
          <a:p>
            <a:pPr>
              <a:buFont typeface="Wingdings" panose="05000000000000000000" pitchFamily="2" charset="2"/>
              <a:buChar char="§"/>
            </a:pPr>
            <a:r>
              <a:rPr lang="en-AU" dirty="0" smtClean="0"/>
              <a:t>Preventive care, public and population health</a:t>
            </a:r>
          </a:p>
          <a:p>
            <a:pPr>
              <a:buFont typeface="Wingdings" panose="05000000000000000000" pitchFamily="2" charset="2"/>
              <a:buChar char="§"/>
            </a:pPr>
            <a:r>
              <a:rPr lang="en-AU" dirty="0" smtClean="0"/>
              <a:t>Organisational role</a:t>
            </a:r>
          </a:p>
          <a:p>
            <a:pPr>
              <a:buFont typeface="Wingdings" panose="05000000000000000000" pitchFamily="2" charset="2"/>
              <a:buChar char="§"/>
            </a:pPr>
            <a:r>
              <a:rPr lang="en-AU" dirty="0" smtClean="0"/>
              <a:t>Whole-person care</a:t>
            </a:r>
          </a:p>
          <a:p>
            <a:pPr>
              <a:buFont typeface="Wingdings" panose="05000000000000000000" pitchFamily="2" charset="2"/>
              <a:buChar char="§"/>
            </a:pPr>
            <a:endParaRPr lang="en-AU" dirty="0"/>
          </a:p>
          <a:p>
            <a:pPr marL="0" indent="0"/>
            <a:r>
              <a:rPr lang="en-AU" sz="2400" dirty="0" smtClean="0"/>
              <a:t>Patient involvement in care</a:t>
            </a:r>
          </a:p>
          <a:p>
            <a:pPr>
              <a:buFont typeface="Wingdings" panose="05000000000000000000" pitchFamily="2" charset="2"/>
              <a:buChar char="§"/>
            </a:pPr>
            <a:r>
              <a:rPr lang="en-AU" dirty="0" smtClean="0"/>
              <a:t>Process for interventions</a:t>
            </a:r>
          </a:p>
          <a:p>
            <a:pPr>
              <a:buFont typeface="Wingdings" panose="05000000000000000000" pitchFamily="2" charset="2"/>
              <a:buChar char="§"/>
            </a:pPr>
            <a:r>
              <a:rPr lang="en-AU" dirty="0" smtClean="0"/>
              <a:t>Importance of the patient-doctor alliance</a:t>
            </a:r>
          </a:p>
        </p:txBody>
      </p:sp>
      <p:sp>
        <p:nvSpPr>
          <p:cNvPr id="5" name="TextBox 4"/>
          <p:cNvSpPr txBox="1"/>
          <p:nvPr/>
        </p:nvSpPr>
        <p:spPr>
          <a:xfrm>
            <a:off x="395536" y="6361583"/>
            <a:ext cx="712879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Sommet bold"/>
              </a:rPr>
              <a:t>Compare and contrast general </a:t>
            </a:r>
            <a:r>
              <a:rPr kumimoji="0" lang="en-AU" sz="1400" b="1" i="0" u="none" strike="noStrike" kern="1200" cap="none" spc="0" normalizeH="0" baseline="0" noProof="0" dirty="0" err="1" smtClean="0">
                <a:ln>
                  <a:noFill/>
                </a:ln>
                <a:solidFill>
                  <a:schemeClr val="tx1"/>
                </a:solidFill>
                <a:effectLst/>
                <a:uLnTx/>
                <a:uFillTx/>
                <a:latin typeface="Sommet bold"/>
              </a:rPr>
              <a:t>practic</a:t>
            </a:r>
            <a:r>
              <a:rPr lang="en-AU" sz="1400" b="1" dirty="0" smtClean="0">
                <a:latin typeface="Sommet bold"/>
              </a:rPr>
              <a:t>e care with hospital care</a:t>
            </a:r>
            <a:endParaRPr kumimoji="0" lang="en-GB" sz="1400" b="1" i="0" u="none" strike="noStrike" kern="1200" cap="none" spc="0" normalizeH="0" baseline="0" noProof="0" dirty="0" smtClean="0">
              <a:ln>
                <a:noFill/>
              </a:ln>
              <a:solidFill>
                <a:schemeClr val="tx1"/>
              </a:solidFill>
              <a:effectLst/>
              <a:uLnTx/>
              <a:uFillTx/>
              <a:latin typeface="Sommet bold"/>
            </a:endParaRPr>
          </a:p>
        </p:txBody>
      </p:sp>
    </p:spTree>
    <p:extLst>
      <p:ext uri="{BB962C8B-B14F-4D97-AF65-F5344CB8AC3E}">
        <p14:creationId xmlns:p14="http://schemas.microsoft.com/office/powerpoint/2010/main" val="104760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Differences: summary list</a:t>
            </a:r>
            <a:endParaRPr lang="en-GB" dirty="0"/>
          </a:p>
        </p:txBody>
      </p:sp>
      <p:sp>
        <p:nvSpPr>
          <p:cNvPr id="3" name="Content Placeholder 2"/>
          <p:cNvSpPr>
            <a:spLocks noGrp="1"/>
          </p:cNvSpPr>
          <p:nvPr>
            <p:ph idx="1"/>
          </p:nvPr>
        </p:nvSpPr>
        <p:spPr>
          <a:xfrm>
            <a:off x="457200" y="1484784"/>
            <a:ext cx="3970784" cy="4536504"/>
          </a:xfrm>
        </p:spPr>
        <p:txBody>
          <a:bodyPr/>
          <a:lstStyle/>
          <a:p>
            <a:pPr marL="0" indent="0"/>
            <a:r>
              <a:rPr lang="en-AU" sz="2400" dirty="0"/>
              <a:t>Continuity of care</a:t>
            </a:r>
          </a:p>
          <a:p>
            <a:pPr>
              <a:buFont typeface="Wingdings" panose="05000000000000000000" pitchFamily="2" charset="2"/>
              <a:buChar char="§"/>
            </a:pPr>
            <a:r>
              <a:rPr lang="en-AU" dirty="0"/>
              <a:t>Depth of relationship</a:t>
            </a:r>
          </a:p>
          <a:p>
            <a:pPr>
              <a:buFont typeface="Wingdings" panose="05000000000000000000" pitchFamily="2" charset="2"/>
              <a:buChar char="§"/>
            </a:pPr>
            <a:r>
              <a:rPr lang="en-AU" dirty="0"/>
              <a:t>Management of ongoing problems</a:t>
            </a:r>
            <a:endParaRPr lang="en-GB" dirty="0"/>
          </a:p>
          <a:p>
            <a:endParaRPr lang="en-AU" dirty="0" smtClean="0"/>
          </a:p>
          <a:p>
            <a:r>
              <a:rPr lang="en-AU" sz="2400" dirty="0" smtClean="0"/>
              <a:t>Use of time</a:t>
            </a:r>
          </a:p>
          <a:p>
            <a:pPr>
              <a:buFont typeface="Wingdings" panose="05000000000000000000" pitchFamily="2" charset="2"/>
              <a:buChar char="§"/>
            </a:pPr>
            <a:r>
              <a:rPr lang="en-AU" dirty="0" smtClean="0"/>
              <a:t>Longitudinal and multi-visit nature of consultations</a:t>
            </a:r>
          </a:p>
          <a:p>
            <a:pPr>
              <a:buFont typeface="Wingdings" panose="05000000000000000000" pitchFamily="2" charset="2"/>
              <a:buChar char="§"/>
            </a:pPr>
            <a:r>
              <a:rPr lang="en-AU" dirty="0" smtClean="0">
                <a:sym typeface="Wingdings" panose="05000000000000000000" pitchFamily="2" charset="2"/>
              </a:rPr>
              <a:t>Use of time as diagnostic and management tool</a:t>
            </a:r>
          </a:p>
        </p:txBody>
      </p:sp>
      <p:sp>
        <p:nvSpPr>
          <p:cNvPr id="4" name="Content Placeholder 2"/>
          <p:cNvSpPr txBox="1">
            <a:spLocks/>
          </p:cNvSpPr>
          <p:nvPr/>
        </p:nvSpPr>
        <p:spPr>
          <a:xfrm>
            <a:off x="4702646" y="1484784"/>
            <a:ext cx="4114800" cy="4536504"/>
          </a:xfrm>
          <a:prstGeom prst="rect">
            <a:avLst/>
          </a:prstGeom>
        </p:spPr>
        <p:txBody>
          <a:bodyPr/>
          <a:lstStyle>
            <a:lvl1pPr marL="342900" indent="-342900" algn="l" rtl="0" eaLnBrk="1" fontAlgn="base" hangingPunct="1">
              <a:spcBef>
                <a:spcPct val="20000"/>
              </a:spcBef>
              <a:spcAft>
                <a:spcPct val="0"/>
              </a:spcAft>
              <a:buFont typeface="Arial" pitchFamily="34" charset="0"/>
              <a:buNone/>
              <a:defRPr sz="2000" kern="1200" baseline="0">
                <a:solidFill>
                  <a:schemeClr val="tx1"/>
                </a:solidFill>
                <a:latin typeface="+mn-lt"/>
                <a:ea typeface="+mn-ea"/>
                <a:cs typeface="Microsoft Sans Serif"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AU" sz="2400" dirty="0">
                <a:sym typeface="Wingdings" panose="05000000000000000000" pitchFamily="2" charset="2"/>
              </a:rPr>
              <a:t>Management versus diagnosis</a:t>
            </a:r>
          </a:p>
          <a:p>
            <a:pPr>
              <a:buFont typeface="Wingdings" panose="05000000000000000000" pitchFamily="2" charset="2"/>
              <a:buChar char="§"/>
            </a:pPr>
            <a:r>
              <a:rPr lang="en-AU" i="1" dirty="0">
                <a:sym typeface="Wingdings" panose="05000000000000000000" pitchFamily="2" charset="2"/>
              </a:rPr>
              <a:t>Pathophysiologic</a:t>
            </a:r>
            <a:r>
              <a:rPr lang="en-AU" dirty="0">
                <a:sym typeface="Wingdings" panose="05000000000000000000" pitchFamily="2" charset="2"/>
              </a:rPr>
              <a:t> diagnosis may not be necessary</a:t>
            </a:r>
          </a:p>
          <a:p>
            <a:pPr>
              <a:buFont typeface="Wingdings" panose="05000000000000000000" pitchFamily="2" charset="2"/>
              <a:buChar char="§"/>
            </a:pPr>
            <a:r>
              <a:rPr lang="en-AU" dirty="0">
                <a:sym typeface="Wingdings" panose="05000000000000000000" pitchFamily="2" charset="2"/>
              </a:rPr>
              <a:t>“Rule out” versus “rule in</a:t>
            </a:r>
            <a:r>
              <a:rPr lang="en-AU" dirty="0" smtClean="0">
                <a:sym typeface="Wingdings" panose="05000000000000000000" pitchFamily="2" charset="2"/>
              </a:rPr>
              <a:t>”</a:t>
            </a:r>
          </a:p>
          <a:p>
            <a:pPr>
              <a:buFont typeface="Wingdings" panose="05000000000000000000" pitchFamily="2" charset="2"/>
              <a:buChar char="§"/>
            </a:pPr>
            <a:endParaRPr lang="en-AU" dirty="0">
              <a:sym typeface="Wingdings" panose="05000000000000000000" pitchFamily="2" charset="2"/>
            </a:endParaRPr>
          </a:p>
          <a:p>
            <a:pPr marL="0" indent="0"/>
            <a:r>
              <a:rPr lang="en-AU" sz="2400" dirty="0" smtClean="0">
                <a:sym typeface="Wingdings" panose="05000000000000000000" pitchFamily="2" charset="2"/>
              </a:rPr>
              <a:t>Use of follow up</a:t>
            </a:r>
          </a:p>
          <a:p>
            <a:pPr>
              <a:buFont typeface="Wingdings" panose="05000000000000000000" pitchFamily="2" charset="2"/>
              <a:buChar char="§"/>
            </a:pPr>
            <a:r>
              <a:rPr lang="en-AU" dirty="0" smtClean="0">
                <a:sym typeface="Wingdings" panose="05000000000000000000" pitchFamily="2" charset="2"/>
              </a:rPr>
              <a:t>“Safety-netting”</a:t>
            </a:r>
          </a:p>
          <a:p>
            <a:pPr>
              <a:buFont typeface="Wingdings" panose="05000000000000000000" pitchFamily="2" charset="2"/>
              <a:buChar char="§"/>
            </a:pPr>
            <a:r>
              <a:rPr lang="en-AU" dirty="0" smtClean="0">
                <a:sym typeface="Wingdings" panose="05000000000000000000" pitchFamily="2" charset="2"/>
              </a:rPr>
              <a:t>Prioritising health issues</a:t>
            </a:r>
          </a:p>
          <a:p>
            <a:pPr>
              <a:buFont typeface="Wingdings" panose="05000000000000000000" pitchFamily="2" charset="2"/>
              <a:buChar char="§"/>
            </a:pPr>
            <a:r>
              <a:rPr lang="en-AU" dirty="0" smtClean="0">
                <a:sym typeface="Wingdings" panose="05000000000000000000" pitchFamily="2" charset="2"/>
              </a:rPr>
              <a:t>Proactive chronic disease care</a:t>
            </a:r>
          </a:p>
        </p:txBody>
      </p:sp>
      <p:sp>
        <p:nvSpPr>
          <p:cNvPr id="5" name="TextBox 4"/>
          <p:cNvSpPr txBox="1"/>
          <p:nvPr/>
        </p:nvSpPr>
        <p:spPr>
          <a:xfrm>
            <a:off x="395536" y="6361583"/>
            <a:ext cx="712879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Sommet bold"/>
              </a:rPr>
              <a:t>Compare and contrast general </a:t>
            </a:r>
            <a:r>
              <a:rPr kumimoji="0" lang="en-AU" sz="1400" b="1" i="0" u="none" strike="noStrike" kern="1200" cap="none" spc="0" normalizeH="0" baseline="0" noProof="0" dirty="0" err="1" smtClean="0">
                <a:ln>
                  <a:noFill/>
                </a:ln>
                <a:solidFill>
                  <a:schemeClr val="tx1"/>
                </a:solidFill>
                <a:effectLst/>
                <a:uLnTx/>
                <a:uFillTx/>
                <a:latin typeface="Sommet bold"/>
              </a:rPr>
              <a:t>practic</a:t>
            </a:r>
            <a:r>
              <a:rPr lang="en-AU" sz="1400" b="1" dirty="0" smtClean="0">
                <a:latin typeface="Sommet bold"/>
              </a:rPr>
              <a:t>e care with hospital care</a:t>
            </a:r>
            <a:endParaRPr kumimoji="0" lang="en-GB" sz="1400" b="1" i="0" u="none" strike="noStrike" kern="1200" cap="none" spc="0" normalizeH="0" baseline="0" noProof="0" dirty="0" smtClean="0">
              <a:ln>
                <a:noFill/>
              </a:ln>
              <a:solidFill>
                <a:schemeClr val="tx1"/>
              </a:solidFill>
              <a:effectLst/>
              <a:uLnTx/>
              <a:uFillTx/>
              <a:latin typeface="Sommet bold"/>
            </a:endParaRPr>
          </a:p>
        </p:txBody>
      </p:sp>
    </p:spTree>
    <p:extLst>
      <p:ext uri="{BB962C8B-B14F-4D97-AF65-F5344CB8AC3E}">
        <p14:creationId xmlns:p14="http://schemas.microsoft.com/office/powerpoint/2010/main" val="154112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covered in a primary care consultation? </a:t>
            </a:r>
            <a:endParaRPr lang="en-GB" dirty="0"/>
          </a:p>
        </p:txBody>
      </p:sp>
      <p:sp>
        <p:nvSpPr>
          <p:cNvPr id="4" name="TextBox 3"/>
          <p:cNvSpPr txBox="1"/>
          <p:nvPr/>
        </p:nvSpPr>
        <p:spPr>
          <a:xfrm>
            <a:off x="395536" y="6361583"/>
            <a:ext cx="712879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Sommet bold"/>
              </a:rPr>
              <a:t>Describe the process of a general practice consultation</a:t>
            </a:r>
            <a:endParaRPr kumimoji="0" lang="en-GB" sz="1400" b="1" i="0" u="none" strike="noStrike" kern="1200" cap="none" spc="0" normalizeH="0" baseline="0" noProof="0" dirty="0" smtClean="0">
              <a:ln>
                <a:noFill/>
              </a:ln>
              <a:solidFill>
                <a:schemeClr val="tx1"/>
              </a:solidFill>
              <a:effectLst/>
              <a:uLnTx/>
              <a:uFillTx/>
              <a:latin typeface="Sommet bold"/>
            </a:endParaRPr>
          </a:p>
        </p:txBody>
      </p:sp>
      <p:sp>
        <p:nvSpPr>
          <p:cNvPr id="13" name="TextBox 12"/>
          <p:cNvSpPr txBox="1"/>
          <p:nvPr/>
        </p:nvSpPr>
        <p:spPr>
          <a:xfrm>
            <a:off x="0" y="5442148"/>
            <a:ext cx="3511614" cy="646331"/>
          </a:xfrm>
          <a:prstGeom prst="rect">
            <a:avLst/>
          </a:prstGeom>
        </p:spPr>
        <p:txBody>
          <a:bodyPr wrap="square" rtlCol="0">
            <a:spAutoFit/>
          </a:bodyPr>
          <a:lstStyle/>
          <a:p>
            <a:pPr marR="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200" i="0" u="none" strike="noStrike" kern="1200" cap="none" spc="0" normalizeH="0" baseline="0" noProof="0" dirty="0" smtClean="0">
                <a:ln>
                  <a:noFill/>
                </a:ln>
                <a:solidFill>
                  <a:schemeClr val="tx1"/>
                </a:solidFill>
                <a:effectLst/>
                <a:uLnTx/>
                <a:uFillTx/>
                <a:latin typeface="+mn-lt"/>
              </a:rPr>
              <a:t>Stott NCH, Davis RH. The exceptional potential in each primary care consultation. </a:t>
            </a:r>
            <a:r>
              <a:rPr kumimoji="0" lang="en-AU" sz="1200" i="1" u="none" strike="noStrike" kern="1200" cap="none" spc="0" normalizeH="0" baseline="0" noProof="0" dirty="0" smtClean="0">
                <a:ln>
                  <a:noFill/>
                </a:ln>
                <a:solidFill>
                  <a:schemeClr val="tx1"/>
                </a:solidFill>
                <a:effectLst/>
                <a:uLnTx/>
                <a:uFillTx/>
                <a:latin typeface="+mn-lt"/>
              </a:rPr>
              <a:t>Journal of the Royal College of General Practitioners</a:t>
            </a:r>
            <a:r>
              <a:rPr kumimoji="0" lang="en-AU" sz="1200" u="none" strike="noStrike" kern="1200" cap="none" spc="0" normalizeH="0" baseline="0" noProof="0" dirty="0" smtClean="0">
                <a:ln>
                  <a:noFill/>
                </a:ln>
                <a:solidFill>
                  <a:schemeClr val="tx1"/>
                </a:solidFill>
                <a:effectLst/>
                <a:uLnTx/>
                <a:uFillTx/>
                <a:latin typeface="+mn-lt"/>
              </a:rPr>
              <a:t> 1979; 29:</a:t>
            </a:r>
            <a:r>
              <a:rPr kumimoji="0" lang="en-AU" sz="1200" u="none" strike="noStrike" kern="1200" cap="none" spc="0" normalizeH="0" noProof="0" dirty="0" smtClean="0">
                <a:ln>
                  <a:noFill/>
                </a:ln>
                <a:solidFill>
                  <a:schemeClr val="tx1"/>
                </a:solidFill>
                <a:effectLst/>
                <a:uLnTx/>
                <a:uFillTx/>
                <a:latin typeface="+mn-lt"/>
              </a:rPr>
              <a:t> 201-205</a:t>
            </a:r>
            <a:endParaRPr kumimoji="0" lang="en-GB" sz="1200" i="1" u="none" strike="noStrike" kern="1200" cap="none" spc="0" normalizeH="0" baseline="0" noProof="0" dirty="0" smtClean="0">
              <a:ln>
                <a:noFill/>
              </a:ln>
              <a:solidFill>
                <a:schemeClr val="tx1"/>
              </a:solidFill>
              <a:effectLst/>
              <a:uLnTx/>
              <a:uFillTx/>
              <a:latin typeface="+mn-lt"/>
            </a:endParaRPr>
          </a:p>
        </p:txBody>
      </p:sp>
      <p:grpSp>
        <p:nvGrpSpPr>
          <p:cNvPr id="9" name="Group 8"/>
          <p:cNvGrpSpPr/>
          <p:nvPr/>
        </p:nvGrpSpPr>
        <p:grpSpPr>
          <a:xfrm>
            <a:off x="3508648" y="1052736"/>
            <a:ext cx="4148087" cy="1800000"/>
            <a:chOff x="3508648" y="1052736"/>
            <a:chExt cx="4148087" cy="180000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8648" y="1052736"/>
              <a:ext cx="1795041" cy="1800000"/>
            </a:xfrm>
            <a:prstGeom prst="rect">
              <a:avLst/>
            </a:prstGeom>
          </p:spPr>
        </p:pic>
        <p:sp>
          <p:nvSpPr>
            <p:cNvPr id="14" name="TextBox 13"/>
            <p:cNvSpPr txBox="1"/>
            <p:nvPr/>
          </p:nvSpPr>
          <p:spPr>
            <a:xfrm>
              <a:off x="5076056" y="1052736"/>
              <a:ext cx="2580679" cy="701731"/>
            </a:xfrm>
            <a:prstGeom prst="rect">
              <a:avLst/>
            </a:prstGeom>
          </p:spPr>
          <p:txBody>
            <a:bodyPr wrap="square" rtlCol="0">
              <a:spAutoFit/>
            </a:bodyPr>
            <a:lstStyle/>
            <a:p>
              <a:pPr marR="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b="1" i="0" u="none" strike="noStrike" kern="1200" cap="none" spc="0" normalizeH="0" baseline="0" noProof="0" dirty="0" smtClean="0">
                  <a:ln>
                    <a:noFill/>
                  </a:ln>
                  <a:solidFill>
                    <a:schemeClr val="tx1"/>
                  </a:solidFill>
                  <a:effectLst/>
                  <a:uLnTx/>
                  <a:uFillTx/>
                  <a:latin typeface="+mn-lt"/>
                </a:rPr>
                <a:t>Management of</a:t>
              </a:r>
            </a:p>
            <a:p>
              <a:pPr marR="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b="1" i="0" u="none" strike="noStrike" kern="1200" cap="none" spc="0" normalizeH="0" baseline="0" noProof="0" dirty="0" smtClean="0">
                  <a:ln>
                    <a:noFill/>
                  </a:ln>
                  <a:solidFill>
                    <a:schemeClr val="tx1"/>
                  </a:solidFill>
                  <a:effectLst/>
                  <a:uLnTx/>
                  <a:uFillTx/>
                  <a:latin typeface="+mn-lt"/>
                </a:rPr>
                <a:t>   presenting problems</a:t>
              </a:r>
              <a:endParaRPr kumimoji="0" lang="en-GB" b="1" i="1" u="none" strike="noStrike" kern="1200" cap="none" spc="0" normalizeH="0" baseline="0" noProof="0" dirty="0" smtClean="0">
                <a:ln>
                  <a:noFill/>
                </a:ln>
                <a:solidFill>
                  <a:schemeClr val="tx1"/>
                </a:solidFill>
                <a:effectLst/>
                <a:uLnTx/>
                <a:uFillTx/>
                <a:latin typeface="+mn-lt"/>
              </a:endParaRPr>
            </a:p>
          </p:txBody>
        </p:sp>
      </p:grpSp>
      <p:grpSp>
        <p:nvGrpSpPr>
          <p:cNvPr id="10" name="Group 9"/>
          <p:cNvGrpSpPr/>
          <p:nvPr/>
        </p:nvGrpSpPr>
        <p:grpSpPr>
          <a:xfrm>
            <a:off x="3503689" y="3861048"/>
            <a:ext cx="4143124" cy="1800000"/>
            <a:chOff x="3503689" y="3861048"/>
            <a:chExt cx="4143124" cy="180000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3689" y="3861048"/>
              <a:ext cx="1800000" cy="1800000"/>
            </a:xfrm>
            <a:prstGeom prst="rect">
              <a:avLst/>
            </a:prstGeom>
          </p:spPr>
        </p:pic>
        <p:sp>
          <p:nvSpPr>
            <p:cNvPr id="16" name="TextBox 15"/>
            <p:cNvSpPr txBox="1"/>
            <p:nvPr/>
          </p:nvSpPr>
          <p:spPr>
            <a:xfrm>
              <a:off x="5066134" y="4956109"/>
              <a:ext cx="2580679" cy="701731"/>
            </a:xfrm>
            <a:prstGeom prst="rect">
              <a:avLst/>
            </a:prstGeom>
          </p:spPr>
          <p:txBody>
            <a:bodyPr wrap="square" rtlCol="0">
              <a:spAutoFit/>
            </a:bodyPr>
            <a:lstStyle/>
            <a:p>
              <a:pPr marR="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b="1" i="0" u="none" strike="noStrike" kern="1200" cap="none" spc="0" normalizeH="0" baseline="0" noProof="0" dirty="0" smtClean="0">
                  <a:ln>
                    <a:noFill/>
                  </a:ln>
                  <a:solidFill>
                    <a:schemeClr val="tx1"/>
                  </a:solidFill>
                  <a:effectLst/>
                  <a:uLnTx/>
                  <a:uFillTx/>
                  <a:latin typeface="+mn-lt"/>
                </a:rPr>
                <a:t>   Management of</a:t>
              </a:r>
            </a:p>
            <a:p>
              <a:pPr marR="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b="1" i="0" u="none" strike="noStrike" kern="1200" cap="none" spc="0" normalizeH="0" baseline="0" noProof="0" dirty="0" smtClean="0">
                  <a:ln>
                    <a:noFill/>
                  </a:ln>
                  <a:solidFill>
                    <a:schemeClr val="tx1"/>
                  </a:solidFill>
                  <a:effectLst/>
                  <a:uLnTx/>
                  <a:uFillTx/>
                  <a:latin typeface="+mn-lt"/>
                </a:rPr>
                <a:t>Continuing problems</a:t>
              </a:r>
              <a:endParaRPr kumimoji="0" lang="en-GB" b="1" i="1" u="none" strike="noStrike" kern="1200" cap="none" spc="0" normalizeH="0" baseline="0" noProof="0" dirty="0" smtClean="0">
                <a:ln>
                  <a:noFill/>
                </a:ln>
                <a:solidFill>
                  <a:schemeClr val="tx1"/>
                </a:solidFill>
                <a:effectLst/>
                <a:uLnTx/>
                <a:uFillTx/>
                <a:latin typeface="+mn-lt"/>
              </a:endParaRPr>
            </a:p>
          </p:txBody>
        </p:sp>
      </p:grpSp>
      <p:grpSp>
        <p:nvGrpSpPr>
          <p:cNvPr id="11" name="Group 10"/>
          <p:cNvGrpSpPr/>
          <p:nvPr/>
        </p:nvGrpSpPr>
        <p:grpSpPr>
          <a:xfrm>
            <a:off x="4932040" y="2492896"/>
            <a:ext cx="3721198" cy="1918624"/>
            <a:chOff x="5303689" y="2492896"/>
            <a:chExt cx="3721198" cy="1918624"/>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3689" y="2492896"/>
              <a:ext cx="1800000" cy="1802503"/>
            </a:xfrm>
            <a:prstGeom prst="rect">
              <a:avLst/>
            </a:prstGeom>
          </p:spPr>
        </p:pic>
        <p:sp>
          <p:nvSpPr>
            <p:cNvPr id="18" name="TextBox 17"/>
            <p:cNvSpPr txBox="1"/>
            <p:nvPr/>
          </p:nvSpPr>
          <p:spPr>
            <a:xfrm>
              <a:off x="6444208" y="3709789"/>
              <a:ext cx="2580679" cy="701731"/>
            </a:xfrm>
            <a:prstGeom prst="rect">
              <a:avLst/>
            </a:prstGeom>
          </p:spPr>
          <p:txBody>
            <a:bodyPr wrap="square" rtlCol="0">
              <a:spAutoFit/>
            </a:bodyPr>
            <a:lstStyle/>
            <a:p>
              <a:pPr marR="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b="1" i="0" u="none" strike="noStrike" kern="1200" cap="none" spc="0" normalizeH="0" baseline="0" noProof="0" dirty="0" smtClean="0">
                  <a:ln>
                    <a:noFill/>
                  </a:ln>
                  <a:solidFill>
                    <a:schemeClr val="tx1"/>
                  </a:solidFill>
                  <a:effectLst/>
                  <a:uLnTx/>
                  <a:uFillTx/>
                  <a:latin typeface="+mn-lt"/>
                </a:rPr>
                <a:t>           Opportunistic</a:t>
              </a:r>
            </a:p>
            <a:p>
              <a:pPr marR="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b="1" i="0" u="none" strike="noStrike" kern="1200" cap="none" spc="0" normalizeH="0" noProof="0" dirty="0" smtClean="0">
                  <a:ln>
                    <a:noFill/>
                  </a:ln>
                  <a:solidFill>
                    <a:schemeClr val="tx1"/>
                  </a:solidFill>
                  <a:effectLst/>
                  <a:uLnTx/>
                  <a:uFillTx/>
                  <a:latin typeface="+mn-lt"/>
                </a:rPr>
                <a:t>      </a:t>
              </a:r>
              <a:r>
                <a:rPr kumimoji="0" lang="en-AU" b="1" i="0" u="none" strike="noStrike" kern="1200" cap="none" spc="0" normalizeH="0" baseline="0" noProof="0" dirty="0" smtClean="0">
                  <a:ln>
                    <a:noFill/>
                  </a:ln>
                  <a:solidFill>
                    <a:schemeClr val="tx1"/>
                  </a:solidFill>
                  <a:effectLst/>
                  <a:uLnTx/>
                  <a:uFillTx/>
                  <a:latin typeface="+mn-lt"/>
                </a:rPr>
                <a:t>health promotion</a:t>
              </a:r>
              <a:endParaRPr kumimoji="0" lang="en-GB" b="1" i="1" u="none" strike="noStrike" kern="1200" cap="none" spc="0" normalizeH="0" baseline="0" noProof="0" dirty="0" smtClean="0">
                <a:ln>
                  <a:noFill/>
                </a:ln>
                <a:solidFill>
                  <a:schemeClr val="tx1"/>
                </a:solidFill>
                <a:effectLst/>
                <a:uLnTx/>
                <a:uFillTx/>
                <a:latin typeface="+mn-lt"/>
              </a:endParaRPr>
            </a:p>
          </p:txBody>
        </p:sp>
      </p:grpSp>
      <p:grpSp>
        <p:nvGrpSpPr>
          <p:cNvPr id="12" name="Group 11"/>
          <p:cNvGrpSpPr/>
          <p:nvPr/>
        </p:nvGrpSpPr>
        <p:grpSpPr>
          <a:xfrm>
            <a:off x="467544" y="2151005"/>
            <a:ext cx="3397673" cy="2144394"/>
            <a:chOff x="106016" y="2151005"/>
            <a:chExt cx="3397673" cy="2144394"/>
          </a:xfrm>
        </p:grpSpPr>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03689" y="2495399"/>
              <a:ext cx="1800000" cy="1800000"/>
            </a:xfrm>
            <a:prstGeom prst="rect">
              <a:avLst/>
            </a:prstGeom>
          </p:spPr>
        </p:pic>
        <p:sp>
          <p:nvSpPr>
            <p:cNvPr id="20" name="TextBox 19"/>
            <p:cNvSpPr txBox="1"/>
            <p:nvPr/>
          </p:nvSpPr>
          <p:spPr>
            <a:xfrm>
              <a:off x="106016" y="2151005"/>
              <a:ext cx="2580679" cy="646331"/>
            </a:xfrm>
            <a:prstGeom prst="rect">
              <a:avLst/>
            </a:prstGeom>
          </p:spPr>
          <p:txBody>
            <a:bodyPr wrap="square" rtlCol="0">
              <a:spAutoFit/>
            </a:bodyPr>
            <a:lstStyle/>
            <a:p>
              <a:pPr marR="0" algn="r" defTabSz="914400" rtl="0" eaLnBrk="1" fontAlgn="auto" latinLnBrk="0" hangingPunct="1">
                <a:lnSpc>
                  <a:spcPct val="100000"/>
                </a:lnSpc>
                <a:spcBef>
                  <a:spcPct val="20000"/>
                </a:spcBef>
                <a:spcAft>
                  <a:spcPts val="0"/>
                </a:spcAft>
                <a:buClrTx/>
                <a:buSzTx/>
                <a:buFont typeface="Arial" pitchFamily="34" charset="0"/>
                <a:buNone/>
                <a:tabLst/>
              </a:pPr>
              <a:r>
                <a:rPr kumimoji="0" lang="en-AU" b="1" i="0" u="none" strike="noStrike" kern="1200" cap="none" spc="0" normalizeH="0" baseline="0" noProof="0" dirty="0" smtClean="0">
                  <a:ln>
                    <a:noFill/>
                  </a:ln>
                  <a:solidFill>
                    <a:schemeClr val="tx1"/>
                  </a:solidFill>
                  <a:effectLst/>
                  <a:uLnTx/>
                  <a:uFillTx/>
                  <a:latin typeface="+mn-lt"/>
                </a:rPr>
                <a:t>Modification of health seeking behaviour      </a:t>
              </a:r>
              <a:r>
                <a:rPr kumimoji="0" lang="en-AU" b="1" i="0" u="none" strike="noStrike" kern="1200" cap="none" spc="0" normalizeH="0" noProof="0" dirty="0" smtClean="0">
                  <a:ln>
                    <a:noFill/>
                  </a:ln>
                  <a:solidFill>
                    <a:schemeClr val="tx1"/>
                  </a:solidFill>
                  <a:effectLst/>
                  <a:uLnTx/>
                  <a:uFillTx/>
                  <a:latin typeface="+mn-lt"/>
                </a:rPr>
                <a:t>     </a:t>
              </a:r>
              <a:endParaRPr kumimoji="0" lang="en-GB" b="1" i="1" u="none" strike="noStrike" kern="1200" cap="none" spc="0" normalizeH="0" baseline="0" noProof="0" dirty="0" smtClean="0">
                <a:ln>
                  <a:noFill/>
                </a:ln>
                <a:solidFill>
                  <a:schemeClr val="tx1"/>
                </a:solidFill>
                <a:effectLst/>
                <a:uLnTx/>
                <a:uFillTx/>
                <a:latin typeface="+mn-lt"/>
              </a:endParaRPr>
            </a:p>
          </p:txBody>
        </p:sp>
      </p:grpSp>
      <p:sp>
        <p:nvSpPr>
          <p:cNvPr id="15" name="Quad Arrow 14"/>
          <p:cNvSpPr/>
          <p:nvPr/>
        </p:nvSpPr>
        <p:spPr>
          <a:xfrm>
            <a:off x="3981214" y="2941814"/>
            <a:ext cx="849908" cy="817805"/>
          </a:xfrm>
          <a:prstGeom prst="quadArrow">
            <a:avLst>
              <a:gd name="adj1" fmla="val 8524"/>
              <a:gd name="adj2" fmla="val 12018"/>
              <a:gd name="adj3" fmla="val 178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565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4022" y="1724091"/>
            <a:ext cx="2872066" cy="2880000"/>
          </a:xfrm>
          <a:prstGeom prst="rect">
            <a:avLst/>
          </a:prstGeom>
        </p:spPr>
      </p:pic>
      <p:sp>
        <p:nvSpPr>
          <p:cNvPr id="22" name="&quot;No&quot; Symbol 21"/>
          <p:cNvSpPr/>
          <p:nvPr/>
        </p:nvSpPr>
        <p:spPr>
          <a:xfrm>
            <a:off x="5382088" y="1714949"/>
            <a:ext cx="2844000" cy="2844000"/>
          </a:xfrm>
          <a:prstGeom prst="noSmoking">
            <a:avLst>
              <a:gd name="adj" fmla="val 8166"/>
            </a:avLst>
          </a:prstGeom>
          <a:solidFill>
            <a:srgbClr val="FF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p:cNvSpPr>
            <a:spLocks noGrp="1"/>
          </p:cNvSpPr>
          <p:nvPr>
            <p:ph type="title"/>
          </p:nvPr>
        </p:nvSpPr>
        <p:spPr/>
        <p:txBody>
          <a:bodyPr/>
          <a:lstStyle/>
          <a:p>
            <a:r>
              <a:rPr lang="en-AU" dirty="0" smtClean="0"/>
              <a:t>Agendas</a:t>
            </a:r>
            <a:endParaRPr lang="en-GB" dirty="0"/>
          </a:p>
        </p:txBody>
      </p:sp>
      <p:sp>
        <p:nvSpPr>
          <p:cNvPr id="4" name="TextBox 3"/>
          <p:cNvSpPr txBox="1"/>
          <p:nvPr/>
        </p:nvSpPr>
        <p:spPr>
          <a:xfrm>
            <a:off x="395536" y="6361583"/>
            <a:ext cx="712879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Sommet bold"/>
              </a:rPr>
              <a:t>Describe the process of a general practice consultation</a:t>
            </a:r>
            <a:endParaRPr kumimoji="0" lang="en-GB" sz="1400" b="1" i="0" u="none" strike="noStrike" kern="1200" cap="none" spc="0" normalizeH="0" baseline="0" noProof="0" dirty="0" smtClean="0">
              <a:ln>
                <a:noFill/>
              </a:ln>
              <a:solidFill>
                <a:schemeClr val="tx1"/>
              </a:solidFill>
              <a:effectLst/>
              <a:uLnTx/>
              <a:uFillTx/>
              <a:latin typeface="Sommet bold"/>
            </a:endParaRPr>
          </a:p>
        </p:txBody>
      </p:sp>
      <p:grpSp>
        <p:nvGrpSpPr>
          <p:cNvPr id="18" name="Group 17"/>
          <p:cNvGrpSpPr>
            <a:grpSpLocks noChangeAspect="1"/>
          </p:cNvGrpSpPr>
          <p:nvPr/>
        </p:nvGrpSpPr>
        <p:grpSpPr>
          <a:xfrm>
            <a:off x="691242" y="1700808"/>
            <a:ext cx="2916566" cy="2880000"/>
            <a:chOff x="2065217" y="1052736"/>
            <a:chExt cx="4666823" cy="4608312"/>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8648" y="1052736"/>
              <a:ext cx="1795041" cy="1800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3689" y="3861048"/>
              <a:ext cx="1800000" cy="18000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32040" y="2492896"/>
              <a:ext cx="1800000" cy="1802503"/>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65217" y="2495399"/>
              <a:ext cx="1800000" cy="1800000"/>
            </a:xfrm>
            <a:prstGeom prst="rect">
              <a:avLst/>
            </a:prstGeom>
          </p:spPr>
        </p:pic>
        <p:sp>
          <p:nvSpPr>
            <p:cNvPr id="17" name="Quad Arrow 16"/>
            <p:cNvSpPr/>
            <p:nvPr/>
          </p:nvSpPr>
          <p:spPr>
            <a:xfrm>
              <a:off x="3981214" y="2941814"/>
              <a:ext cx="849908" cy="817805"/>
            </a:xfrm>
            <a:prstGeom prst="quadArrow">
              <a:avLst>
                <a:gd name="adj1" fmla="val 8524"/>
                <a:gd name="adj2" fmla="val 12018"/>
                <a:gd name="adj3" fmla="val 178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TextBox 18"/>
          <p:cNvSpPr txBox="1"/>
          <p:nvPr/>
        </p:nvSpPr>
        <p:spPr>
          <a:xfrm>
            <a:off x="863897" y="1268760"/>
            <a:ext cx="2580679" cy="369332"/>
          </a:xfrm>
          <a:prstGeom prst="rect">
            <a:avLst/>
          </a:prstGeom>
        </p:spPr>
        <p:txBody>
          <a:bodyPr wrap="square" rtlCol="0">
            <a:spAutoFit/>
          </a:bodyPr>
          <a:lstStyle/>
          <a:p>
            <a:pPr marR="0" algn="ctr" defTabSz="914400" rtl="0" eaLnBrk="1" fontAlgn="auto" latinLnBrk="0" hangingPunct="1">
              <a:lnSpc>
                <a:spcPct val="100000"/>
              </a:lnSpc>
              <a:spcBef>
                <a:spcPct val="20000"/>
              </a:spcBef>
              <a:spcAft>
                <a:spcPts val="0"/>
              </a:spcAft>
              <a:buClrTx/>
              <a:buSzTx/>
              <a:buFont typeface="Arial" pitchFamily="34" charset="0"/>
              <a:buNone/>
              <a:tabLst/>
            </a:pPr>
            <a:r>
              <a:rPr kumimoji="0" lang="en-AU" b="1" i="0" u="none" strike="noStrike" kern="1200" cap="none" spc="0" normalizeH="0" baseline="0" noProof="0" dirty="0" smtClean="0">
                <a:ln>
                  <a:noFill/>
                </a:ln>
                <a:solidFill>
                  <a:schemeClr val="tx1"/>
                </a:solidFill>
                <a:effectLst/>
                <a:uLnTx/>
                <a:uFillTx/>
                <a:latin typeface="+mn-lt"/>
              </a:rPr>
              <a:t>Doctor’s agenda</a:t>
            </a:r>
            <a:endParaRPr kumimoji="0" lang="en-GB" b="1" i="1" u="none" strike="noStrike" kern="1200" cap="none" spc="0" normalizeH="0" baseline="0" noProof="0" dirty="0" smtClean="0">
              <a:ln>
                <a:noFill/>
              </a:ln>
              <a:solidFill>
                <a:schemeClr val="tx1"/>
              </a:solidFill>
              <a:effectLst/>
              <a:uLnTx/>
              <a:uFillTx/>
              <a:latin typeface="+mn-lt"/>
            </a:endParaRP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44686" y="1706091"/>
            <a:ext cx="2916000" cy="2916000"/>
          </a:xfrm>
          <a:prstGeom prst="rect">
            <a:avLst/>
          </a:prstGeom>
        </p:spPr>
      </p:pic>
      <p:sp>
        <p:nvSpPr>
          <p:cNvPr id="23" name="TextBox 22"/>
          <p:cNvSpPr txBox="1"/>
          <p:nvPr/>
        </p:nvSpPr>
        <p:spPr>
          <a:xfrm>
            <a:off x="5513748" y="1268760"/>
            <a:ext cx="2580679" cy="369332"/>
          </a:xfrm>
          <a:prstGeom prst="rect">
            <a:avLst/>
          </a:prstGeom>
        </p:spPr>
        <p:txBody>
          <a:bodyPr wrap="square" rtlCol="0">
            <a:spAutoFit/>
          </a:bodyPr>
          <a:lstStyle/>
          <a:p>
            <a:pPr marR="0" algn="ctr" defTabSz="914400" rtl="0" eaLnBrk="1" fontAlgn="auto" latinLnBrk="0" hangingPunct="1">
              <a:lnSpc>
                <a:spcPct val="100000"/>
              </a:lnSpc>
              <a:spcBef>
                <a:spcPct val="20000"/>
              </a:spcBef>
              <a:spcAft>
                <a:spcPts val="0"/>
              </a:spcAft>
              <a:buClrTx/>
              <a:buSzTx/>
              <a:buFont typeface="Arial" pitchFamily="34" charset="0"/>
              <a:buNone/>
              <a:tabLst/>
            </a:pPr>
            <a:r>
              <a:rPr kumimoji="0" lang="en-AU" b="1" i="0" u="none" strike="noStrike" kern="1200" cap="none" spc="0" normalizeH="0" baseline="0" noProof="0" dirty="0" smtClean="0">
                <a:ln>
                  <a:noFill/>
                </a:ln>
                <a:solidFill>
                  <a:schemeClr val="tx1"/>
                </a:solidFill>
                <a:effectLst/>
                <a:uLnTx/>
                <a:uFillTx/>
                <a:latin typeface="+mn-lt"/>
              </a:rPr>
              <a:t>Patient’s agenda</a:t>
            </a:r>
            <a:endParaRPr kumimoji="0" lang="en-GB" b="1" i="1" u="none" strike="noStrike" kern="1200" cap="none" spc="0" normalizeH="0" baseline="0" noProof="0" dirty="0" smtClean="0">
              <a:ln>
                <a:noFill/>
              </a:ln>
              <a:solidFill>
                <a:schemeClr val="tx1"/>
              </a:solidFill>
              <a:effectLst/>
              <a:uLnTx/>
              <a:uFillTx/>
              <a:latin typeface="+mn-lt"/>
            </a:endParaRPr>
          </a:p>
        </p:txBody>
      </p:sp>
      <p:sp>
        <p:nvSpPr>
          <p:cNvPr id="26" name="TextBox 25"/>
          <p:cNvSpPr txBox="1"/>
          <p:nvPr/>
        </p:nvSpPr>
        <p:spPr>
          <a:xfrm>
            <a:off x="0" y="5442148"/>
            <a:ext cx="3511614" cy="646331"/>
          </a:xfrm>
          <a:prstGeom prst="rect">
            <a:avLst/>
          </a:prstGeom>
        </p:spPr>
        <p:txBody>
          <a:bodyPr wrap="square" rtlCol="0">
            <a:spAutoFit/>
          </a:bodyPr>
          <a:lstStyle/>
          <a:p>
            <a:pPr marR="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200" i="0" u="none" strike="noStrike" kern="1200" cap="none" spc="0" normalizeH="0" baseline="0" noProof="0" dirty="0" smtClean="0">
                <a:ln>
                  <a:noFill/>
                </a:ln>
                <a:solidFill>
                  <a:schemeClr val="tx1"/>
                </a:solidFill>
                <a:effectLst/>
                <a:uLnTx/>
                <a:uFillTx/>
                <a:latin typeface="+mn-lt"/>
              </a:rPr>
              <a:t>Middleton JF. The exceptional potential of the consultation revisited. </a:t>
            </a:r>
            <a:r>
              <a:rPr kumimoji="0" lang="en-AU" sz="1200" i="1" u="none" strike="noStrike" kern="1200" cap="none" spc="0" normalizeH="0" baseline="0" noProof="0" dirty="0" smtClean="0">
                <a:ln>
                  <a:noFill/>
                </a:ln>
                <a:solidFill>
                  <a:schemeClr val="tx1"/>
                </a:solidFill>
                <a:effectLst/>
                <a:uLnTx/>
                <a:uFillTx/>
                <a:latin typeface="+mn-lt"/>
              </a:rPr>
              <a:t>Journal of the Royal College of General Practitioners</a:t>
            </a:r>
            <a:r>
              <a:rPr kumimoji="0" lang="en-AU" sz="1200" u="none" strike="noStrike" kern="1200" cap="none" spc="0" normalizeH="0" baseline="0" noProof="0" dirty="0" smtClean="0">
                <a:ln>
                  <a:noFill/>
                </a:ln>
                <a:solidFill>
                  <a:schemeClr val="tx1"/>
                </a:solidFill>
                <a:effectLst/>
                <a:uLnTx/>
                <a:uFillTx/>
                <a:latin typeface="+mn-lt"/>
              </a:rPr>
              <a:t> 1989; 39:</a:t>
            </a:r>
            <a:r>
              <a:rPr kumimoji="0" lang="en-AU" sz="1200" u="none" strike="noStrike" kern="1200" cap="none" spc="0" normalizeH="0" noProof="0" dirty="0" smtClean="0">
                <a:ln>
                  <a:noFill/>
                </a:ln>
                <a:solidFill>
                  <a:schemeClr val="tx1"/>
                </a:solidFill>
                <a:effectLst/>
                <a:uLnTx/>
                <a:uFillTx/>
                <a:latin typeface="+mn-lt"/>
              </a:rPr>
              <a:t> 383-386</a:t>
            </a:r>
            <a:endParaRPr kumimoji="0" lang="en-GB" sz="1200" i="1" u="none" strike="noStrike" kern="1200" cap="none" spc="0" normalizeH="0" baseline="0" noProof="0" dirty="0" smtClean="0">
              <a:ln>
                <a:noFill/>
              </a:ln>
              <a:solidFill>
                <a:schemeClr val="tx1"/>
              </a:solidFill>
              <a:effectLst/>
              <a:uLnTx/>
              <a:uFillTx/>
              <a:latin typeface="+mn-lt"/>
            </a:endParaRPr>
          </a:p>
        </p:txBody>
      </p:sp>
      <p:grpSp>
        <p:nvGrpSpPr>
          <p:cNvPr id="27" name="Group 26"/>
          <p:cNvGrpSpPr/>
          <p:nvPr/>
        </p:nvGrpSpPr>
        <p:grpSpPr>
          <a:xfrm>
            <a:off x="3217468" y="3727335"/>
            <a:ext cx="2580679" cy="2169332"/>
            <a:chOff x="3217468" y="3727335"/>
            <a:chExt cx="2580679" cy="2169332"/>
          </a:xfrm>
        </p:grpSpPr>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07808" y="3727335"/>
              <a:ext cx="1800000" cy="1800000"/>
            </a:xfrm>
            <a:prstGeom prst="rect">
              <a:avLst/>
            </a:prstGeom>
          </p:spPr>
        </p:pic>
        <p:sp>
          <p:nvSpPr>
            <p:cNvPr id="29" name="TextBox 28"/>
            <p:cNvSpPr txBox="1"/>
            <p:nvPr/>
          </p:nvSpPr>
          <p:spPr>
            <a:xfrm>
              <a:off x="3217468" y="5527335"/>
              <a:ext cx="2580679" cy="369332"/>
            </a:xfrm>
            <a:prstGeom prst="rect">
              <a:avLst/>
            </a:prstGeom>
          </p:spPr>
          <p:txBody>
            <a:bodyPr wrap="square" rtlCol="0">
              <a:spAutoFit/>
            </a:bodyPr>
            <a:lstStyle/>
            <a:p>
              <a:pPr marR="0" algn="ctr" defTabSz="914400" rtl="0" eaLnBrk="1" fontAlgn="auto" latinLnBrk="0" hangingPunct="1">
                <a:lnSpc>
                  <a:spcPct val="100000"/>
                </a:lnSpc>
                <a:spcBef>
                  <a:spcPct val="20000"/>
                </a:spcBef>
                <a:spcAft>
                  <a:spcPts val="0"/>
                </a:spcAft>
                <a:buClrTx/>
                <a:buSzTx/>
                <a:buFont typeface="Arial" pitchFamily="34" charset="0"/>
                <a:buNone/>
                <a:tabLst/>
              </a:pPr>
              <a:r>
                <a:rPr kumimoji="0" lang="en-AU" b="1" i="0" u="none" strike="noStrike" kern="1200" cap="none" spc="0" normalizeH="0" baseline="0" noProof="0" dirty="0" smtClean="0">
                  <a:ln>
                    <a:noFill/>
                  </a:ln>
                  <a:solidFill>
                    <a:schemeClr val="tx1"/>
                  </a:solidFill>
                  <a:effectLst/>
                  <a:uLnTx/>
                  <a:uFillTx/>
                  <a:latin typeface="+mn-lt"/>
                </a:rPr>
                <a:t>Negotiated</a:t>
              </a:r>
              <a:r>
                <a:rPr kumimoji="0" lang="en-AU" b="1" i="0" u="none" strike="noStrike" kern="1200" cap="none" spc="0" normalizeH="0" noProof="0" dirty="0" smtClean="0">
                  <a:ln>
                    <a:noFill/>
                  </a:ln>
                  <a:solidFill>
                    <a:schemeClr val="tx1"/>
                  </a:solidFill>
                  <a:effectLst/>
                  <a:uLnTx/>
                  <a:uFillTx/>
                  <a:latin typeface="+mn-lt"/>
                </a:rPr>
                <a:t> plan</a:t>
              </a:r>
              <a:endParaRPr kumimoji="0" lang="en-GB" b="1" i="1" u="none" strike="noStrike" kern="1200" cap="none" spc="0" normalizeH="0" baseline="0" noProof="0" dirty="0" smtClean="0">
                <a:ln>
                  <a:noFill/>
                </a:ln>
                <a:solidFill>
                  <a:schemeClr val="tx1"/>
                </a:solidFill>
                <a:effectLst/>
                <a:uLnTx/>
                <a:uFillTx/>
                <a:latin typeface="+mn-lt"/>
              </a:endParaRPr>
            </a:p>
          </p:txBody>
        </p:sp>
      </p:grpSp>
    </p:spTree>
    <p:extLst>
      <p:ext uri="{BB962C8B-B14F-4D97-AF65-F5344CB8AC3E}">
        <p14:creationId xmlns:p14="http://schemas.microsoft.com/office/powerpoint/2010/main" val="220453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patient-centred method</a:t>
            </a:r>
            <a:endParaRPr lang="en-GB" dirty="0"/>
          </a:p>
        </p:txBody>
      </p:sp>
      <p:sp>
        <p:nvSpPr>
          <p:cNvPr id="4" name="TextBox 3"/>
          <p:cNvSpPr txBox="1"/>
          <p:nvPr/>
        </p:nvSpPr>
        <p:spPr>
          <a:xfrm>
            <a:off x="395536" y="6361583"/>
            <a:ext cx="712879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Sommet bold"/>
              </a:rPr>
              <a:t>Explain</a:t>
            </a:r>
            <a:r>
              <a:rPr kumimoji="0" lang="en-AU" sz="1400" b="1" i="0" u="none" strike="noStrike" kern="1200" cap="none" spc="0" normalizeH="0" noProof="0" dirty="0" smtClean="0">
                <a:ln>
                  <a:noFill/>
                </a:ln>
                <a:solidFill>
                  <a:schemeClr val="tx1"/>
                </a:solidFill>
                <a:effectLst/>
                <a:uLnTx/>
                <a:uFillTx/>
                <a:latin typeface="Sommet bold"/>
              </a:rPr>
              <a:t> the components of the patient-centred method</a:t>
            </a:r>
            <a:endParaRPr kumimoji="0" lang="en-GB" sz="1400" b="1" i="0" u="none" strike="noStrike" kern="1200" cap="none" spc="0" normalizeH="0" baseline="0" noProof="0" dirty="0" smtClean="0">
              <a:ln>
                <a:noFill/>
              </a:ln>
              <a:solidFill>
                <a:schemeClr val="tx1"/>
              </a:solidFill>
              <a:effectLst/>
              <a:uLnTx/>
              <a:uFillTx/>
              <a:latin typeface="Sommet bold"/>
            </a:endParaRP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77" y="1052736"/>
            <a:ext cx="7227082" cy="4712577"/>
          </a:xfrm>
        </p:spPr>
      </p:pic>
      <p:sp>
        <p:nvSpPr>
          <p:cNvPr id="6" name="TextBox 5"/>
          <p:cNvSpPr txBox="1"/>
          <p:nvPr/>
        </p:nvSpPr>
        <p:spPr>
          <a:xfrm>
            <a:off x="0" y="5442148"/>
            <a:ext cx="3511614" cy="646331"/>
          </a:xfrm>
          <a:prstGeom prst="rect">
            <a:avLst/>
          </a:prstGeom>
        </p:spPr>
        <p:txBody>
          <a:bodyPr wrap="square" rtlCol="0">
            <a:spAutoFit/>
          </a:bodyPr>
          <a:lstStyle/>
          <a:p>
            <a:pPr marR="0" algn="l" defTabSz="914400" rtl="0" eaLnBrk="1" fontAlgn="auto" latinLnBrk="0" hangingPunct="1">
              <a:lnSpc>
                <a:spcPct val="100000"/>
              </a:lnSpc>
              <a:spcBef>
                <a:spcPct val="20000"/>
              </a:spcBef>
              <a:spcAft>
                <a:spcPts val="0"/>
              </a:spcAft>
              <a:buClrTx/>
              <a:buSzTx/>
              <a:buFont typeface="Arial" pitchFamily="34" charset="0"/>
              <a:buNone/>
              <a:tabLst/>
            </a:pPr>
            <a:r>
              <a:rPr lang="en-AU" sz="1200" dirty="0" smtClean="0">
                <a:latin typeface="+mn-lt"/>
              </a:rPr>
              <a:t>Stewart M, Brown JB, et al. Figure 1.1.  In: Patient-centred medicine: transforming the clinical method, 2</a:t>
            </a:r>
            <a:r>
              <a:rPr lang="en-AU" sz="1200" baseline="30000" dirty="0" smtClean="0">
                <a:latin typeface="+mn-lt"/>
              </a:rPr>
              <a:t>nd</a:t>
            </a:r>
            <a:r>
              <a:rPr lang="en-AU" sz="1200" dirty="0" smtClean="0">
                <a:latin typeface="+mn-lt"/>
              </a:rPr>
              <a:t> ed. Oxon, UK: Radcliffe Medical Press, 2003.</a:t>
            </a:r>
            <a:endParaRPr kumimoji="0" lang="en-GB" sz="1200" i="1" u="none" strike="noStrike" kern="1200" cap="none" spc="0" normalizeH="0" baseline="0" noProof="0" dirty="0" smtClean="0">
              <a:ln>
                <a:noFill/>
              </a:ln>
              <a:solidFill>
                <a:schemeClr val="tx1"/>
              </a:solidFill>
              <a:effectLst/>
              <a:uLnTx/>
              <a:uFillTx/>
              <a:latin typeface="+mn-lt"/>
            </a:endParaRPr>
          </a:p>
        </p:txBody>
      </p:sp>
    </p:spTree>
    <p:extLst>
      <p:ext uri="{BB962C8B-B14F-4D97-AF65-F5344CB8AC3E}">
        <p14:creationId xmlns:p14="http://schemas.microsoft.com/office/powerpoint/2010/main" val="1307881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sulting in GP - 2014 STP">
  <a:themeElements>
    <a:clrScheme name="Custom 1">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kumimoji="0" sz="1150" b="1" i="0" u="none" strike="noStrike" kern="1200" cap="none" spc="0" normalizeH="0" baseline="0" noProof="0" dirty="0" smtClean="0">
            <a:ln>
              <a:noFill/>
            </a:ln>
            <a:solidFill>
              <a:schemeClr val="tx1"/>
            </a:solidFill>
            <a:effectLst/>
            <a:uLnTx/>
            <a:uFillTx/>
            <a:latin typeface="Sommet bold"/>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Consulting in GP - 2014 STP</Template>
  <TotalTime>2920</TotalTime>
  <Words>1848</Words>
  <Application>Microsoft Office PowerPoint</Application>
  <PresentationFormat>On-screen Show (4:3)</PresentationFormat>
  <Paragraphs>128</Paragraphs>
  <Slides>12</Slides>
  <Notes>8</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Consulting in GP - 2014 STP</vt:lpstr>
      <vt:lpstr>PowerPoint Presentation</vt:lpstr>
      <vt:lpstr>Aim</vt:lpstr>
      <vt:lpstr>Learning outcomes</vt:lpstr>
      <vt:lpstr>Differences: GP vs hospital consultations</vt:lpstr>
      <vt:lpstr>Differences: summary list</vt:lpstr>
      <vt:lpstr>Differences: summary list</vt:lpstr>
      <vt:lpstr>What is covered in a primary care consultation? </vt:lpstr>
      <vt:lpstr>Agendas</vt:lpstr>
      <vt:lpstr>The patient-centred method</vt:lpstr>
      <vt:lpstr>Further learning – for those who want a deeper understanding</vt:lpstr>
      <vt:lpstr>Aim revisited</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Tam</dc:creator>
  <cp:lastModifiedBy>Michael Tam</cp:lastModifiedBy>
  <cp:revision>52</cp:revision>
  <dcterms:created xsi:type="dcterms:W3CDTF">2014-01-10T01:00:38Z</dcterms:created>
  <dcterms:modified xsi:type="dcterms:W3CDTF">2014-01-12T09:38:08Z</dcterms:modified>
</cp:coreProperties>
</file>