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 id="266" r:id="rId15"/>
    <p:sldId id="274" r:id="rId16"/>
    <p:sldId id="275" r:id="rId17"/>
    <p:sldId id="272" r:id="rId18"/>
    <p:sldId id="273" r:id="rId19"/>
    <p:sldId id="271"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48" autoAdjust="0"/>
  </p:normalViewPr>
  <p:slideViewPr>
    <p:cSldViewPr>
      <p:cViewPr varScale="1">
        <p:scale>
          <a:sx n="79" d="100"/>
          <a:sy n="79" d="100"/>
        </p:scale>
        <p:origin x="-25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CBACA6-874C-4AF3-8FCD-594BB116D2A2}" type="datetimeFigureOut">
              <a:rPr lang="en-US" smtClean="0"/>
              <a:pPr/>
              <a:t>8/5/2013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96066-F1F0-457B-A6B3-2D3BF716BB90}" type="slidenum">
              <a:rPr lang="en-US" smtClean="0"/>
              <a:pPr/>
              <a:t>‹#›</a:t>
            </a:fld>
            <a:endParaRPr lang="en-US"/>
          </a:p>
        </p:txBody>
      </p:sp>
    </p:spTree>
    <p:extLst>
      <p:ext uri="{BB962C8B-B14F-4D97-AF65-F5344CB8AC3E}">
        <p14:creationId xmlns:p14="http://schemas.microsoft.com/office/powerpoint/2010/main" val="324336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8/5/2013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4193167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bi.nlm.nih.gov/pubmed/198538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charset="0"/>
              </a:rPr>
              <a:t>Qs:</a:t>
            </a:r>
          </a:p>
          <a:p>
            <a:pPr eaLnBrk="1" hangingPunct="1"/>
            <a:r>
              <a:rPr lang="en-US" dirty="0" smtClean="0">
                <a:latin typeface="Arial" charset="0"/>
              </a:rPr>
              <a:t>1) Who has heard about this concept already - </a:t>
            </a:r>
            <a:r>
              <a:rPr lang="en-US" dirty="0" smtClean="0"/>
              <a:t>Cardiovascular Disease Risk Assessment?</a:t>
            </a:r>
            <a:endParaRPr lang="en-US" dirty="0" smtClean="0">
              <a:latin typeface="Arial" charset="0"/>
            </a:endParaRPr>
          </a:p>
          <a:p>
            <a:pPr eaLnBrk="1" hangingPunct="1"/>
            <a:r>
              <a:rPr lang="en-US" dirty="0" smtClean="0">
                <a:latin typeface="Arial" charset="0"/>
              </a:rPr>
              <a:t>2) Why is this topic important? Or worthwhile? </a:t>
            </a:r>
          </a:p>
          <a:p>
            <a:pPr eaLnBrk="1" hangingPunct="1"/>
            <a:r>
              <a:rPr lang="en-US" dirty="0" smtClean="0">
                <a:latin typeface="Arial" charset="0"/>
              </a:rPr>
              <a:t>So can help people – motivate patients to change their risk of CVD.</a:t>
            </a:r>
          </a:p>
          <a:p>
            <a:pPr eaLnBrk="1" hangingPunct="1"/>
            <a:endParaRPr lang="en-US" dirty="0" smtClean="0">
              <a:latin typeface="Arial" charset="0"/>
            </a:endParaRPr>
          </a:p>
          <a:p>
            <a:pPr eaLnBrk="1" hangingPunct="1"/>
            <a:r>
              <a:rPr lang="en-US" dirty="0" smtClean="0">
                <a:latin typeface="Arial" charset="0"/>
              </a:rPr>
              <a:t>Think more about the words in the title: absolute risk, CVD risk assessment.</a:t>
            </a:r>
          </a:p>
          <a:p>
            <a:pPr eaLnBrk="1" hangingPunct="1"/>
            <a:r>
              <a:rPr lang="en-US" dirty="0" smtClean="0">
                <a:latin typeface="Arial" charset="0"/>
              </a:rPr>
              <a:t>Note heading for lecture has “absolute” first - Australian guidelines have absolute first in name</a:t>
            </a:r>
          </a:p>
          <a:p>
            <a:pPr eaLnBrk="1" hangingPunct="1"/>
            <a:endParaRPr lang="en-US" dirty="0" smtClean="0">
              <a:latin typeface="Arial" charset="0"/>
            </a:endParaRPr>
          </a:p>
          <a:p>
            <a:pPr eaLnBrk="1" hangingPunct="1"/>
            <a:r>
              <a:rPr lang="en-US" dirty="0" smtClean="0">
                <a:latin typeface="Arial" charset="0"/>
              </a:rPr>
              <a:t>Also commonly referred to as CVAR – so the “absolute” is after cardiovascular.  As both terms in use - have used both for this lecture on purpose</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Firstly, let’s examine the first learning outcome: </a:t>
            </a:r>
            <a:r>
              <a:rPr lang="en-AU" b="1" dirty="0" smtClean="0">
                <a:solidFill>
                  <a:schemeClr val="tx2">
                    <a:lumMod val="75000"/>
                  </a:schemeClr>
                </a:solidFill>
              </a:rPr>
              <a:t>explain the benefits</a:t>
            </a:r>
            <a:r>
              <a:rPr lang="en-AU" dirty="0" smtClean="0"/>
              <a:t> of absolute CVD risk assessment</a:t>
            </a:r>
          </a:p>
          <a:p>
            <a:r>
              <a:rPr lang="en-AU" dirty="0" smtClean="0"/>
              <a:t>- OK, we’ve covered CVD</a:t>
            </a:r>
            <a:r>
              <a:rPr lang="en-AU" baseline="0" dirty="0" smtClean="0"/>
              <a:t> and CVD risks, but what about this term “absolute risk”?</a:t>
            </a:r>
            <a:endParaRPr lang="en-AU" dirty="0" smtClean="0"/>
          </a:p>
          <a:p>
            <a:endParaRPr lang="en-AU" dirty="0" smtClean="0"/>
          </a:p>
          <a:p>
            <a:r>
              <a:rPr lang="en-AU" dirty="0" smtClean="0"/>
              <a:t>This is just some quick revision</a:t>
            </a:r>
            <a:r>
              <a:rPr lang="en-AU" baseline="0" dirty="0" smtClean="0"/>
              <a:t> to make sure that we all know what we are talking about.</a:t>
            </a:r>
          </a:p>
          <a:p>
            <a:endParaRPr lang="en-AU" baseline="0" dirty="0" smtClean="0"/>
          </a:p>
          <a:p>
            <a:r>
              <a:rPr lang="en-AU" baseline="0" dirty="0" smtClean="0"/>
              <a:t>Absolute risk is the probability of something occurring within a specified time frame.  For instance, we all have an absolute risk of developing diabetes by age 60 and this could be expressed numerically.</a:t>
            </a:r>
          </a:p>
          <a:p>
            <a:endParaRPr lang="en-AU" baseline="0" dirty="0" smtClean="0"/>
          </a:p>
          <a:p>
            <a:r>
              <a:rPr lang="en-AU" baseline="0" dirty="0" smtClean="0"/>
              <a:t>The relative risk is a ratio of the rate of events between two populations.  For instance, smokers have a higher relative risk of CVD compared to non-smokers</a:t>
            </a:r>
          </a:p>
          <a:p>
            <a:endParaRPr lang="en-AU" baseline="0" dirty="0" smtClean="0"/>
          </a:p>
          <a:p>
            <a:r>
              <a:rPr lang="en-AU" baseline="0" dirty="0" smtClean="0"/>
              <a:t>The risk value can be expressed as a “1 in x”, as a percentage, or as a proportion.  You need to be able to work in all three ways.</a:t>
            </a:r>
          </a:p>
          <a:p>
            <a:endParaRPr lang="en-AU" baseline="0" dirty="0" smtClean="0"/>
          </a:p>
          <a:p>
            <a:pPr marL="0" lvl="1" defTabSz="944027" eaLnBrk="1" hangingPunct="1">
              <a:defRPr/>
            </a:pPr>
            <a:r>
              <a:rPr lang="en-AU" dirty="0" smtClean="0"/>
              <a:t>For more info on this topic, go to (access free online at http://www.cmaj.ca/cgi/content/full/171/4/353):</a:t>
            </a:r>
          </a:p>
          <a:p>
            <a:pPr marL="0" lvl="1" defTabSz="944027" eaLnBrk="1" hangingPunct="1">
              <a:defRPr/>
            </a:pPr>
            <a:r>
              <a:rPr lang="en-AU" dirty="0" smtClean="0"/>
              <a:t>Barratt A, </a:t>
            </a:r>
            <a:r>
              <a:rPr lang="en-AU" dirty="0" err="1" smtClean="0"/>
              <a:t>Wyer</a:t>
            </a:r>
            <a:r>
              <a:rPr lang="en-AU" dirty="0" smtClean="0"/>
              <a:t> PC, </a:t>
            </a:r>
            <a:r>
              <a:rPr lang="en-AU" dirty="0" err="1" smtClean="0"/>
              <a:t>Hatala</a:t>
            </a:r>
            <a:r>
              <a:rPr lang="en-AU" dirty="0" smtClean="0"/>
              <a:t> R, et al, for the Evidence-Based Medicine Teaching Tips Working Group. Tips for learners of evidence-based medicine: 1. Relative risk reduction, absolute risk reduction and number needed to treat. CMAJ 2004; 171: 353–358.</a:t>
            </a:r>
            <a:endParaRPr lang="en-AU" dirty="0" smtClean="0">
              <a:solidFill>
                <a:srgbClr val="C00000"/>
              </a:solidFill>
              <a:latin typeface="Arial" charset="0"/>
              <a:ea typeface="SimSun" pitchFamily="2" charset="-122"/>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scenario to work through...</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in this scenario, the absolute</a:t>
            </a:r>
            <a:r>
              <a:rPr lang="en-AU" baseline="0" dirty="0" smtClean="0"/>
              <a:t> risk reduction of using the drug is 3% by age 60.  That gives an NNT (number needed to treat) of 33.</a:t>
            </a:r>
          </a:p>
          <a:p>
            <a:endParaRPr lang="en-AU" baseline="0" dirty="0" smtClean="0"/>
          </a:p>
          <a:p>
            <a:r>
              <a:rPr lang="en-AU" baseline="0" dirty="0" smtClean="0"/>
              <a:t>It’s worthwhile asking students to explain what NNT means: the number of patients who need to receive the treatment, for 1 additional person to have the beneficial outcome, as compared to the alternative (which in this case one assumes is not treating with drug X).  In this scenario, that would be about “33”... i.e., 33 people need to receive drug X for one to benefit.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Look</a:t>
            </a:r>
            <a:r>
              <a:rPr lang="en-AU" baseline="0" dirty="0" smtClean="0"/>
              <a:t> at these 4 different populations.  Let’s say that the AR refers to the risk of having a heart attack in the next 12 months.  Patient 1 might be someone sitting in a coronary care unit.  Patient 4 is much more typical of someone that I would see, a well person in general practice.</a:t>
            </a:r>
          </a:p>
          <a:p>
            <a:endParaRPr lang="en-AU" baseline="0" dirty="0" smtClean="0"/>
          </a:p>
          <a:p>
            <a:r>
              <a:rPr lang="en-AU" baseline="0" dirty="0" smtClean="0"/>
              <a:t>As what is typical with using a drug, the relative risk reduction is about the same throughout risk categories.  In this scenario, the drug might be a </a:t>
            </a:r>
            <a:r>
              <a:rPr lang="en-AU" baseline="0" dirty="0" err="1" smtClean="0"/>
              <a:t>statin</a:t>
            </a:r>
            <a:r>
              <a:rPr lang="en-AU" baseline="0" dirty="0" smtClean="0"/>
              <a:t> and the risk is reduced by 25%.  However, look at the potential impact!</a:t>
            </a:r>
          </a:p>
          <a:p>
            <a:endParaRPr lang="en-AU" baseline="0" dirty="0" smtClean="0"/>
          </a:p>
          <a:p>
            <a:r>
              <a:rPr lang="en-AU" baseline="0" dirty="0" smtClean="0"/>
              <a:t>We only need to treat 8 patients who are like patient 1 to prevent one of them from dying by 12 months.  That’s pretty major.  That effectively means that in a typically CCU at this time, 1 or 2 patients treated with this drug, compared to not treated, won’t die.  However, in the community setting, the drug is much less useful!  Even if I prescribed this drug for all my patients, the odds are that it won’t make a difference to a single one of them!</a:t>
            </a:r>
          </a:p>
          <a:p>
            <a:endParaRPr lang="en-AU" baseline="0" dirty="0" smtClean="0"/>
          </a:p>
          <a:p>
            <a:r>
              <a:rPr lang="en-AU" baseline="0" dirty="0" smtClean="0"/>
              <a:t>Using ARR and NNTs allow us to have a much better sense of the utility of treatments.</a:t>
            </a:r>
          </a:p>
          <a:p>
            <a:endParaRPr lang="en-AU" baseline="0" dirty="0" smtClean="0"/>
          </a:p>
          <a:p>
            <a:r>
              <a:rPr lang="en-AU" baseline="0" dirty="0" smtClean="0"/>
              <a:t>NNT can be better than ARR in expressing the risks as the numbers are more intuitive to understand – but it doesn’t actually convey more information.</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Okay, so we’ve covered the basics now with regards to the terminology.  So, “explain the benefits”...</a:t>
            </a:r>
          </a:p>
          <a:p>
            <a:endParaRPr lang="en-AU" dirty="0" smtClean="0"/>
          </a:p>
          <a:p>
            <a:r>
              <a:rPr lang="en-AU" dirty="0" smtClean="0"/>
              <a:t>This slide contains a major concept and it is worth letting this sink</a:t>
            </a:r>
            <a:r>
              <a:rPr lang="en-AU" baseline="0" dirty="0" smtClean="0"/>
              <a:t> in.  You should ask yourselves, why should we use this concept of “absolute CVD risk”?</a:t>
            </a:r>
          </a:p>
          <a:p>
            <a:endParaRPr lang="en-AU" baseline="0" dirty="0" smtClean="0"/>
          </a:p>
          <a:p>
            <a:r>
              <a:rPr lang="en-AU" baseline="0" dirty="0" smtClean="0"/>
              <a:t>In the previous slide, we’ve identified many different risk factors.  Why not just address each as it comes?  The answer to this has to do with the fact that often it is the total “package” of risk factors that is important, also on human psychology.  By managing individual risk factors alone, it is easy to focus on something that has less benefit.  A good example is in the management of type 2 diabetes.  Ask the class, “what is the target for type 2 DM”?  Hopefully, someone will say an HbA1c of less than or equal to 7% (53).</a:t>
            </a:r>
          </a:p>
          <a:p>
            <a:endParaRPr lang="en-AU" baseline="0" dirty="0" smtClean="0"/>
          </a:p>
          <a:p>
            <a:r>
              <a:rPr lang="en-AU" baseline="0" dirty="0" smtClean="0"/>
              <a:t>Reflect that it is not uncommon for doctors to conceptualise diabetes as a “sugar disease” and thus focus their efforts in lowering the HbA1c.  It is then easy to lose sight of the fact that diabetes is also effectively a “cardiovascular disease” and often, there may actually be more to be gained in some situations by improving blood pressure and lipid control, than an incremental improvement in HbA1c.</a:t>
            </a:r>
          </a:p>
          <a:p>
            <a:endParaRPr lang="en-AU" baseline="0" dirty="0" smtClean="0"/>
          </a:p>
          <a:p>
            <a:r>
              <a:rPr lang="en-AU" baseline="0" dirty="0" smtClean="0"/>
              <a:t>Reflect on the slide we just saw before of the 4 patients with different risks.  As humans, we have a </a:t>
            </a:r>
            <a:r>
              <a:rPr lang="en-AU" baseline="0" dirty="0" err="1" smtClean="0"/>
              <a:t>centering</a:t>
            </a:r>
            <a:r>
              <a:rPr lang="en-AU" baseline="0" dirty="0" smtClean="0"/>
              <a:t> bias – we often under-estimate large risks, and over-estimate small ones.  The result?  We often </a:t>
            </a:r>
            <a:r>
              <a:rPr lang="en-AU" baseline="0" dirty="0" err="1" smtClean="0"/>
              <a:t>undertreat</a:t>
            </a:r>
            <a:r>
              <a:rPr lang="en-AU" baseline="0" dirty="0" smtClean="0"/>
              <a:t> individuals who would benefit from the intervention the most, and </a:t>
            </a:r>
            <a:r>
              <a:rPr lang="en-AU" baseline="0" dirty="0" err="1" smtClean="0"/>
              <a:t>overtreat</a:t>
            </a:r>
            <a:r>
              <a:rPr lang="en-AU" baseline="0" dirty="0" smtClean="0"/>
              <a:t> individuals who would benefit the least.  Think about the data earlier on of the high cost and use of </a:t>
            </a:r>
            <a:r>
              <a:rPr lang="en-AU" baseline="0" dirty="0" err="1" smtClean="0"/>
              <a:t>statins</a:t>
            </a:r>
            <a:r>
              <a:rPr lang="en-AU" baseline="0" dirty="0" smtClean="0"/>
              <a:t>.  To whom are these drugs going to?  In terms of public health, remember that health expenditure is often “zero sum” – the opportunity cost of one person receiving a treatment is that somebody else does not.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CVD</a:t>
            </a:r>
            <a:r>
              <a:rPr lang="en-GB" baseline="0" dirty="0" smtClean="0"/>
              <a:t> Risk Assessment algorithm and we’ll go through it in parts.  The overview – who should be target for assessment (i.e., who should we screen?), the information we should be gathering, who is already at high risk?  Using the calculator and then important, using the risk assessment to inform our management.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We have previously identified the risk factors </a:t>
            </a:r>
            <a:r>
              <a:rPr lang="en-AU" dirty="0" smtClean="0">
                <a:sym typeface="Wingdings" pitchFamily="2" charset="2"/>
              </a:rPr>
              <a:t> again, these are the things we want to gather in our history</a:t>
            </a:r>
            <a:r>
              <a:rPr lang="en-AU" baseline="0" dirty="0" smtClean="0">
                <a:sym typeface="Wingdings" pitchFamily="2" charset="2"/>
              </a:rPr>
              <a:t> in particular, and examination.  Some of the information allows us to calculate risk, but detailed knowledge especially of the modifiable risk factors allow us to think about areas we could intervene and individualise care.</a:t>
            </a:r>
            <a:endParaRPr lang="en-AU" altLang="zh-CN" sz="1200" baseline="0" dirty="0" smtClean="0">
              <a:latin typeface="+mn-lt"/>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Now, we’ve spent some time looking at why absolute cardiovascular risk assessment is a good idea.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altLang="zh-CN" sz="1200" dirty="0" smtClean="0">
              <a:latin typeface="+mn-lt"/>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altLang="zh-CN" sz="1200" dirty="0" smtClean="0">
                <a:latin typeface="+mn-lt"/>
                <a:cs typeface="Times New Roman" pitchFamily="18" charset="0"/>
              </a:rPr>
              <a:t>Let’s have a look at HOW we</a:t>
            </a:r>
            <a:r>
              <a:rPr lang="en-AU" altLang="zh-CN" sz="1200" baseline="0" dirty="0" smtClean="0">
                <a:latin typeface="+mn-lt"/>
                <a:cs typeface="Times New Roman" pitchFamily="18" charset="0"/>
              </a:rPr>
              <a:t> can do this.  Firstly, as we are concerned with determining risk, who is already considered at HIGH risk?  Clearly, individuals with existing CVD.  For those without existing CVD, a number of other conditions have been identified.  So clearly in our assessment process which will include history, examination and perhaps some investigations, we should cover these bases.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altLang="zh-CN" sz="1200" baseline="0" dirty="0" smtClean="0">
              <a:latin typeface="+mn-lt"/>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altLang="zh-CN" sz="1200" baseline="0" dirty="0" smtClean="0">
                <a:latin typeface="+mn-lt"/>
                <a:cs typeface="Times New Roman" pitchFamily="18" charset="0"/>
              </a:rPr>
              <a:t>We are going to talk about using the Australian CVD absolute risk calculator later, but if you are already at high risk, there is no need to use the calculator.</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 is important that when you see the terms “low risk”, “moderate risk” and “high risk”</a:t>
            </a:r>
            <a:r>
              <a:rPr lang="en-GB" baseline="0" dirty="0" smtClean="0"/>
              <a:t> in the literature,</a:t>
            </a:r>
            <a:r>
              <a:rPr lang="en-GB" dirty="0" smtClean="0"/>
              <a:t> these qualitative</a:t>
            </a:r>
            <a:r>
              <a:rPr lang="en-GB" baseline="0" dirty="0" smtClean="0"/>
              <a:t> descriptors are not being used subjectively.</a:t>
            </a:r>
          </a:p>
          <a:p>
            <a:endParaRPr lang="en-GB" baseline="0" dirty="0" smtClean="0"/>
          </a:p>
          <a:p>
            <a:r>
              <a:rPr lang="en-GB" baseline="0" dirty="0" smtClean="0"/>
              <a:t>In Australia, we describe CVD absolute risks over a 5-year period.  It is important to note that in some other countries (e.g., US and Canada), CVD absolute risks are described over a 10-year period.</a:t>
            </a:r>
          </a:p>
          <a:p>
            <a:endParaRPr lang="en-GB" baseline="0" dirty="0" smtClean="0"/>
          </a:p>
          <a:p>
            <a:r>
              <a:rPr lang="en-GB" baseline="0" dirty="0" smtClean="0"/>
              <a:t>“High risk” is greater than 15% risk of CVD in the next 5 years.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Framingham</a:t>
            </a:r>
            <a:r>
              <a:rPr lang="en-GB" baseline="0" dirty="0" smtClean="0"/>
              <a:t> Risk Equation comes from data from the Framingham Heart Study.  Now, as you guys are going to be clinicians, I’m not going to inflict on you the use of the original published tables.  Rather, we are going to use the Australian specific calculators.  You will be expected to know how to use this and this is absolutely examinable both in phase 2 and 3!</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latin typeface="Arial" charset="0"/>
              </a:rPr>
              <a:t>The aim of this lecture is to show you how and why absolute cardiovascular disease risk assessment could (and should!) be performed in clinical practice.</a:t>
            </a:r>
          </a:p>
          <a:p>
            <a:pPr eaLnBrk="1" hangingPunct="1"/>
            <a:endParaRPr lang="en-US" baseline="0" dirty="0" smtClean="0">
              <a:latin typeface="Arial" charset="0"/>
            </a:endParaRPr>
          </a:p>
          <a:p>
            <a:pPr eaLnBrk="1" hangingPunct="1"/>
            <a:r>
              <a:rPr lang="en-US" baseline="0" dirty="0" smtClean="0">
                <a:latin typeface="Arial" charset="0"/>
              </a:rPr>
              <a:t>To achieve this, we will integrate the various bits of knowledge that you may know and put it all together.  We will</a:t>
            </a:r>
          </a:p>
          <a:p>
            <a:pPr eaLnBrk="1" hangingPunct="1">
              <a:buFontTx/>
              <a:buChar char="-"/>
            </a:pPr>
            <a:r>
              <a:rPr lang="en-US" baseline="0" dirty="0" smtClean="0">
                <a:latin typeface="Arial" charset="0"/>
              </a:rPr>
              <a:t> revise cardiovascular risk from the theory</a:t>
            </a:r>
          </a:p>
          <a:p>
            <a:pPr eaLnBrk="1" hangingPunct="1">
              <a:buFontTx/>
              <a:buChar char="-"/>
            </a:pPr>
            <a:r>
              <a:rPr lang="en-US" baseline="0" dirty="0" smtClean="0">
                <a:latin typeface="Arial" charset="0"/>
              </a:rPr>
              <a:t> moving onto statistical concepts</a:t>
            </a:r>
          </a:p>
          <a:p>
            <a:pPr eaLnBrk="1" hangingPunct="1">
              <a:buFontTx/>
              <a:buChar char="-"/>
            </a:pPr>
            <a:r>
              <a:rPr lang="en-US" baseline="0" dirty="0" smtClean="0">
                <a:latin typeface="Arial" charset="0"/>
              </a:rPr>
              <a:t> consider the influences of socioeconomic and health system factors</a:t>
            </a:r>
          </a:p>
          <a:p>
            <a:pPr eaLnBrk="1" hangingPunct="1">
              <a:buFontTx/>
              <a:buChar char="-"/>
            </a:pPr>
            <a:r>
              <a:rPr lang="en-US" baseline="0" dirty="0" smtClean="0">
                <a:latin typeface="Arial" charset="0"/>
              </a:rPr>
              <a:t> think about role and purpose of health care and the clinician</a:t>
            </a:r>
          </a:p>
          <a:p>
            <a:pPr eaLnBrk="1" hangingPunct="1">
              <a:buFontTx/>
              <a:buChar char="-"/>
            </a:pPr>
            <a:r>
              <a:rPr lang="en-US" baseline="0" dirty="0" smtClean="0">
                <a:latin typeface="Arial" charset="0"/>
              </a:rPr>
              <a:t> understanding on how and why these concepts influence clinical reasoning</a:t>
            </a:r>
          </a:p>
          <a:p>
            <a:pPr eaLnBrk="1" hangingPunct="1">
              <a:buFontTx/>
              <a:buChar char="-"/>
            </a:pPr>
            <a:r>
              <a:rPr lang="en-US" baseline="0" dirty="0" smtClean="0">
                <a:latin typeface="Arial" charset="0"/>
              </a:rPr>
              <a:t> and merging all that into making decisions for specific patients.</a:t>
            </a:r>
          </a:p>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chemeClr val="tx1"/>
                </a:solidFill>
                <a:latin typeface="Arial" charset="0"/>
              </a:rPr>
              <a:t>This is a major study with the original cohort starting in </a:t>
            </a:r>
            <a:r>
              <a:rPr lang="en-US" baseline="0" dirty="0" smtClean="0">
                <a:solidFill>
                  <a:schemeClr val="tx1"/>
                </a:solidFill>
                <a:latin typeface="Arial" charset="0"/>
              </a:rPr>
              <a:t>1948.  These were residents in Framingham, Massachusetts in the US.  The context of the study is that at the time, CVD mortality was steadily rising in the US but the general causes of heart attacks and strokes were unknown.  Historical trivia – when were the studies looking at aspirin’s role in the management of CVD done?  (1970s and 1980s).</a:t>
            </a:r>
          </a:p>
          <a:p>
            <a:endParaRPr lang="en-US" baseline="0" dirty="0" smtClean="0">
              <a:solidFill>
                <a:schemeClr val="tx1"/>
              </a:solidFill>
              <a:latin typeface="Arial" charset="0"/>
            </a:endParaRPr>
          </a:p>
          <a:p>
            <a:r>
              <a:rPr lang="en-US" baseline="0" dirty="0" smtClean="0">
                <a:solidFill>
                  <a:schemeClr val="tx1"/>
                </a:solidFill>
                <a:latin typeface="Arial" charset="0"/>
              </a:rPr>
              <a:t>The Framingham Heart Study is how we know that blood pressure, smoking and </a:t>
            </a:r>
            <a:r>
              <a:rPr lang="en-US" baseline="0" dirty="0" err="1" smtClean="0">
                <a:solidFill>
                  <a:schemeClr val="tx1"/>
                </a:solidFill>
                <a:latin typeface="Arial" charset="0"/>
              </a:rPr>
              <a:t>hypercholesterolaemia</a:t>
            </a:r>
            <a:r>
              <a:rPr lang="en-US" baseline="0" dirty="0" smtClean="0">
                <a:solidFill>
                  <a:schemeClr val="tx1"/>
                </a:solidFill>
                <a:latin typeface="Arial" charset="0"/>
              </a:rPr>
              <a:t> increase the risk of heart attacks and strokes – and moreover, allow use to quantify that risk.</a:t>
            </a:r>
          </a:p>
          <a:p>
            <a:endParaRPr lang="en-US" baseline="0" dirty="0" smtClean="0">
              <a:solidFill>
                <a:schemeClr val="tx1"/>
              </a:solidFill>
              <a:latin typeface="Arial" charset="0"/>
            </a:endParaRPr>
          </a:p>
          <a:p>
            <a:r>
              <a:rPr lang="en-US" baseline="0" dirty="0" smtClean="0">
                <a:solidFill>
                  <a:schemeClr val="tx1"/>
                </a:solidFill>
                <a:latin typeface="Arial" charset="0"/>
              </a:rPr>
              <a:t>It is important, however, to be aware of some of the limitations of this tool as well.  The participants obviously reflect the population of Framingham, MA.  It is likely that the risk for people who are obese/morbidly obese, or those who have diabetes, or those who suffer from enduring socioeconomic disadvantage are underestimated by the tool.</a:t>
            </a:r>
          </a:p>
          <a:p>
            <a:endParaRPr lang="en-AU" b="1" u="sng" dirty="0" smtClean="0">
              <a:solidFill>
                <a:schemeClr val="tx1"/>
              </a:solidFill>
              <a:latin typeface="Arial" charset="0"/>
            </a:endParaRPr>
          </a:p>
          <a:p>
            <a:r>
              <a:rPr lang="en-AU" b="1" u="sng" dirty="0" smtClean="0">
                <a:solidFill>
                  <a:schemeClr val="tx1"/>
                </a:solidFill>
                <a:latin typeface="Arial" charset="0"/>
              </a:rPr>
              <a:t>FYI only - no need to mention this:</a:t>
            </a:r>
          </a:p>
          <a:p>
            <a:r>
              <a:rPr lang="en-AU" dirty="0" smtClean="0">
                <a:solidFill>
                  <a:schemeClr val="tx1"/>
                </a:solidFill>
                <a:latin typeface="Arial" charset="0"/>
              </a:rPr>
              <a:t>The citations for the relevant scientific papers are:</a:t>
            </a:r>
          </a:p>
          <a:p>
            <a:r>
              <a:rPr lang="en-AU" dirty="0" smtClean="0">
                <a:solidFill>
                  <a:schemeClr val="tx1"/>
                </a:solidFill>
                <a:latin typeface="Arial" charset="0"/>
                <a:hlinkClick r:id="rId3" tooltip="Anderson et al. 1991"/>
              </a:rPr>
              <a:t>Anderson KM, Odell PM, Wilson PW, </a:t>
            </a:r>
            <a:r>
              <a:rPr lang="en-AU" dirty="0" err="1" smtClean="0">
                <a:solidFill>
                  <a:schemeClr val="tx1"/>
                </a:solidFill>
                <a:latin typeface="Arial" charset="0"/>
                <a:hlinkClick r:id="rId3" tooltip="Anderson et al. 1991"/>
              </a:rPr>
              <a:t>Kannel</a:t>
            </a:r>
            <a:r>
              <a:rPr lang="en-AU" dirty="0" smtClean="0">
                <a:solidFill>
                  <a:schemeClr val="tx1"/>
                </a:solidFill>
                <a:latin typeface="Arial" charset="0"/>
                <a:hlinkClick r:id="rId3" tooltip="Anderson et al. 1991"/>
              </a:rPr>
              <a:t> WB. Cardiovascular disease risk profiles. Am Heart J 1991; 121 (1 Pt 2): 293-298</a:t>
            </a:r>
            <a:br>
              <a:rPr lang="en-AU" dirty="0" smtClean="0">
                <a:solidFill>
                  <a:schemeClr val="tx1"/>
                </a:solidFill>
                <a:latin typeface="Arial" charset="0"/>
                <a:hlinkClick r:id="rId3" tooltip="Anderson et al. 1991"/>
              </a:rPr>
            </a:br>
            <a:r>
              <a:rPr lang="en-AU" dirty="0" smtClean="0">
                <a:solidFill>
                  <a:schemeClr val="tx1"/>
                </a:solidFill>
                <a:latin typeface="Arial" charset="0"/>
              </a:rPr>
              <a:t>Anderson KM, Wilson PW, Odell PM, et al. An updated coronary risk profile. A statement for professionals. Circulation 1991; 83: 356-362</a:t>
            </a:r>
            <a:br>
              <a:rPr lang="en-AU" dirty="0" smtClean="0">
                <a:solidFill>
                  <a:schemeClr val="tx1"/>
                </a:solidFill>
                <a:latin typeface="Arial" charset="0"/>
              </a:rPr>
            </a:br>
            <a:r>
              <a:rPr lang="en-AU" dirty="0" smtClean="0">
                <a:solidFill>
                  <a:schemeClr val="tx1"/>
                </a:solidFill>
                <a:latin typeface="Arial" charset="0"/>
              </a:rPr>
              <a:t>The Framingham Risk Equation that the NVDPA web calculator &amp; paper-based risk charts are based on can be viewed in Appendix IV (page 113) of the systematic review report </a:t>
            </a:r>
            <a:r>
              <a:rPr lang="en-AU" i="1" dirty="0" smtClean="0">
                <a:solidFill>
                  <a:schemeClr val="tx1"/>
                </a:solidFill>
                <a:latin typeface="Arial" charset="0"/>
              </a:rPr>
              <a:t>Technical report: review of the evidence and evidence-based recommendations for practice</a:t>
            </a:r>
            <a:endParaRPr lang="en-AU" dirty="0" smtClean="0">
              <a:solidFill>
                <a:schemeClr val="tx1"/>
              </a:solidFill>
              <a:latin typeface="Arial" charset="0"/>
            </a:endParaRPr>
          </a:p>
          <a:p>
            <a:endParaRPr lang="en-AU" dirty="0" smtClean="0">
              <a:solidFill>
                <a:schemeClr val="tx1"/>
              </a:solidFill>
              <a:latin typeface="Arial" charset="0"/>
            </a:endParaRPr>
          </a:p>
          <a:p>
            <a:r>
              <a:rPr lang="en-AU" dirty="0" smtClean="0">
                <a:solidFill>
                  <a:schemeClr val="tx1"/>
                </a:solidFill>
                <a:latin typeface="Arial" charset="0"/>
              </a:rPr>
              <a:t>You can read about the Framingham Heart Study at: www.framinghamheartstudy.org</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charts in</a:t>
            </a:r>
            <a:r>
              <a:rPr lang="en-GB" baseline="0" dirty="0" smtClean="0"/>
              <a:t> paper form.  Ask the class, what is the critical information that we need for the calculator?</a:t>
            </a:r>
          </a:p>
          <a:p>
            <a:endParaRPr lang="en-GB" baseline="0" dirty="0" smtClean="0"/>
          </a:p>
          <a:p>
            <a:r>
              <a:rPr lang="en-GB" baseline="0" dirty="0" smtClean="0"/>
              <a:t>Diabetes</a:t>
            </a:r>
          </a:p>
          <a:p>
            <a:r>
              <a:rPr lang="en-GB" baseline="0" dirty="0" smtClean="0"/>
              <a:t>Sex</a:t>
            </a:r>
          </a:p>
          <a:p>
            <a:r>
              <a:rPr lang="en-GB" baseline="0" dirty="0" smtClean="0"/>
              <a:t>Smoking status</a:t>
            </a:r>
          </a:p>
          <a:p>
            <a:r>
              <a:rPr lang="en-GB" baseline="0" dirty="0" smtClean="0"/>
              <a:t>Age</a:t>
            </a:r>
          </a:p>
          <a:p>
            <a:r>
              <a:rPr lang="en-GB" baseline="0" dirty="0" smtClean="0"/>
              <a:t>Blood pressure</a:t>
            </a:r>
          </a:p>
          <a:p>
            <a:r>
              <a:rPr lang="en-GB" baseline="0" dirty="0" smtClean="0"/>
              <a:t>Total cholesterol to HDL ratio</a:t>
            </a:r>
          </a:p>
          <a:p>
            <a:r>
              <a:rPr lang="en-GB" baseline="0" dirty="0" smtClean="0"/>
              <a:t>Aboriginal or Torres Strait Islander person?</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online version of the calculator is also available.  We will use it to look at Wendy and Greg!</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kern="0" dirty="0" smtClean="0"/>
              <a:t>Let’s revisit Wendy and Greg.</a:t>
            </a:r>
          </a:p>
          <a:p>
            <a:pPr>
              <a:defRPr/>
            </a:pPr>
            <a:endParaRPr lang="en-US" kern="0" dirty="0" smtClean="0"/>
          </a:p>
          <a:p>
            <a:pPr>
              <a:defRPr/>
            </a:pPr>
            <a:r>
              <a:rPr lang="en-US" kern="0" dirty="0" smtClean="0"/>
              <a:t>Wendy’s risk </a:t>
            </a:r>
            <a:r>
              <a:rPr lang="en-US" kern="0" dirty="0" smtClean="0">
                <a:sym typeface="Wingdings" pitchFamily="2" charset="2"/>
              </a:rPr>
              <a:t> 7% (online calc) or 5-9% (paper calc)</a:t>
            </a:r>
          </a:p>
          <a:p>
            <a:pPr>
              <a:defRPr/>
            </a:pPr>
            <a:r>
              <a:rPr lang="en-US" kern="0" dirty="0" smtClean="0">
                <a:sym typeface="Wingdings" pitchFamily="2" charset="2"/>
              </a:rPr>
              <a:t>Greg’s risk  20% (online calc) or 20-24% (paper calc)</a:t>
            </a:r>
          </a:p>
          <a:p>
            <a:pPr>
              <a:defRPr/>
            </a:pPr>
            <a:endParaRPr lang="en-US" kern="0" dirty="0" smtClean="0">
              <a:sym typeface="Wingdings" pitchFamily="2" charset="2"/>
            </a:endParaRPr>
          </a:p>
          <a:p>
            <a:pPr>
              <a:defRPr/>
            </a:pPr>
            <a:r>
              <a:rPr lang="en-US" kern="0" dirty="0" smtClean="0">
                <a:sym typeface="Wingdings" pitchFamily="2" charset="2"/>
              </a:rPr>
              <a:t>Wendy is actually at “low risk”, while Greg is at “high risk”.</a:t>
            </a:r>
          </a:p>
          <a:p>
            <a:pPr>
              <a:defRPr/>
            </a:pPr>
            <a:endParaRPr lang="en-US" kern="0" dirty="0" smtClean="0">
              <a:sym typeface="Wingdings" pitchFamily="2" charset="2"/>
            </a:endParaRPr>
          </a:p>
          <a:p>
            <a:pPr>
              <a:defRPr/>
            </a:pPr>
            <a:r>
              <a:rPr lang="en-US" kern="0" dirty="0" smtClean="0">
                <a:sym typeface="Wingdings" pitchFamily="2" charset="2"/>
              </a:rPr>
              <a:t>In fact, he is at around three times the risk of Wendy.</a:t>
            </a:r>
            <a:r>
              <a:rPr lang="en-US" kern="0" baseline="0" dirty="0" smtClean="0">
                <a:sym typeface="Wingdings" pitchFamily="2" charset="2"/>
              </a:rPr>
              <a:t>  Importantly, other the influences of factors like their differences in weight and exercise will not even come close to bridging this difference in risk.</a:t>
            </a:r>
          </a:p>
          <a:p>
            <a:pPr>
              <a:defRPr/>
            </a:pPr>
            <a:endParaRPr lang="en-US" kern="0" baseline="0" dirty="0" smtClean="0">
              <a:sym typeface="Wingdings" pitchFamily="2" charset="2"/>
            </a:endParaRPr>
          </a:p>
          <a:p>
            <a:pPr>
              <a:defRPr/>
            </a:pPr>
            <a:r>
              <a:rPr lang="en-US" kern="0" baseline="0" dirty="0" smtClean="0">
                <a:sym typeface="Wingdings" pitchFamily="2" charset="2"/>
              </a:rPr>
              <a:t>Get the students to reflect on this (most student groups tend to rate Wendy to have been the person at higher risk).  What is the message?  It is easy to be mislead by single risk factors.  Remember again one of the messages – we often underestimate high risk (Greg – most students wouldn’t have wanted to give him pharmacotherapy) and overestimate low risk (Wendy – many students would have wanted to treat her right away with drugs).</a:t>
            </a:r>
            <a:endParaRPr lang="en-US" kern="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this is a</a:t>
            </a:r>
            <a:r>
              <a:rPr lang="en-GB" baseline="0" dirty="0" smtClean="0"/>
              <a:t> generic guideline and in real life, you need to contextualise and individualise care.  Nevertheless, this is an excellent start.</a:t>
            </a:r>
          </a:p>
          <a:p>
            <a:endParaRPr lang="en-GB" baseline="0" dirty="0" smtClean="0"/>
          </a:p>
          <a:p>
            <a:r>
              <a:rPr lang="en-GB" baseline="0" dirty="0" smtClean="0"/>
              <a:t>For people like Wendy who are at low risk, the mainstay of therapy is lifestyle interventions address SNAP risk factors (smoking, nutrition, alcohol and physical activity).  Pharmacotherapy would not be routinely recommended, certainly, not initially.  As a rule of thumb, it would be reasonable to monitor the patient every 3 months or so, and if target levels are not achieved with blood pressure, it may be reasonable to start an anti-hypertensive agent after 6-12 months.  The NHF Hypertension guidelines suggest that for people with low CVD absolute risk, it would be reasonable to start an anti-HTN if systolic BP consistently remains &gt; 150 or diastolic BP remains &gt; 90.  The CVD Absolute Risk management guidelines (above) are a little more generous with BP.</a:t>
            </a:r>
          </a:p>
          <a:p>
            <a:endParaRPr lang="en-GB" baseline="0" dirty="0" smtClean="0"/>
          </a:p>
          <a:p>
            <a:r>
              <a:rPr lang="en-GB" baseline="0" dirty="0" smtClean="0"/>
              <a:t>In general, lipid lower medications are not warranted in this group.</a:t>
            </a:r>
          </a:p>
          <a:p>
            <a:endParaRPr lang="en-GB" baseline="0" dirty="0" smtClean="0"/>
          </a:p>
          <a:p>
            <a:r>
              <a:rPr lang="en-GB" baseline="0" dirty="0" smtClean="0"/>
              <a:t>In general, there is little to be gained in frequent repeating of blood tests in this group – probably not necessary to do so any more frequently than every 2 years.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people at high risk, they need aggressive</a:t>
            </a:r>
            <a:r>
              <a:rPr lang="en-GB" baseline="0" dirty="0" smtClean="0"/>
              <a:t> management of their risk factors.  This requires substantial negotiation and counselling as Greg might otherwise feel entirely well!</a:t>
            </a:r>
          </a:p>
          <a:p>
            <a:endParaRPr lang="en-GB" baseline="0" dirty="0" smtClean="0"/>
          </a:p>
          <a:p>
            <a:r>
              <a:rPr lang="en-GB" baseline="0" dirty="0" smtClean="0"/>
              <a:t>Lifestyle interventions still play a major role and need to be emphasised.</a:t>
            </a:r>
          </a:p>
          <a:p>
            <a:endParaRPr lang="en-GB" baseline="0" dirty="0" smtClean="0"/>
          </a:p>
          <a:p>
            <a:r>
              <a:rPr lang="en-GB" baseline="0" dirty="0" smtClean="0"/>
              <a:t>For people at high CVD absolute risk, the recommendation is immediate pharmacotherapy to lower BP and lipids (unless there is a good reason not to).</a:t>
            </a:r>
          </a:p>
          <a:p>
            <a:endParaRPr lang="en-GB" baseline="0" dirty="0" smtClean="0"/>
          </a:p>
          <a:p>
            <a:r>
              <a:rPr lang="en-GB" baseline="0" dirty="0" smtClean="0"/>
              <a:t>Follow up thus is necessarily more frequent in monitoring the effects of medication.</a:t>
            </a:r>
          </a:p>
          <a:p>
            <a:endParaRPr lang="en-GB" baseline="0" dirty="0" smtClean="0"/>
          </a:p>
          <a:p>
            <a:r>
              <a:rPr lang="en-GB" baseline="0" dirty="0" smtClean="0"/>
              <a:t>It is important to treat to targets – whether this is achieved through lifestyle and/or medications.  Those who make major changes to lifestyle can often use lower doses of medication, or potentially withdraw from medications altogether.  Again, the important point is to treat to target.</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this is the overall tablet that also includes “moderate risk”.</a:t>
            </a:r>
          </a:p>
          <a:p>
            <a:endParaRPr lang="en-GB" dirty="0" smtClean="0"/>
          </a:p>
          <a:p>
            <a:r>
              <a:rPr lang="en-GB" dirty="0" smtClean="0"/>
              <a:t>Rules</a:t>
            </a:r>
            <a:r>
              <a:rPr lang="en-GB" baseline="0" dirty="0" smtClean="0"/>
              <a:t> of thumb:</a:t>
            </a:r>
          </a:p>
          <a:p>
            <a:r>
              <a:rPr lang="en-GB" baseline="0" dirty="0" smtClean="0"/>
              <a:t>High risk = aggressive lowering of risk factors </a:t>
            </a:r>
            <a:r>
              <a:rPr lang="en-GB" baseline="0" dirty="0" smtClean="0">
                <a:sym typeface="Wingdings" pitchFamily="2" charset="2"/>
              </a:rPr>
              <a:t> immediate drug treatment for BP and lipids to get to target.</a:t>
            </a:r>
          </a:p>
          <a:p>
            <a:endParaRPr lang="en-GB" baseline="0" dirty="0" smtClean="0">
              <a:sym typeface="Wingdings" pitchFamily="2" charset="2"/>
            </a:endParaRPr>
          </a:p>
          <a:p>
            <a:r>
              <a:rPr lang="en-GB" baseline="0" dirty="0" smtClean="0">
                <a:sym typeface="Wingdings" pitchFamily="2" charset="2"/>
              </a:rPr>
              <a:t>Moderate and low risk = trial of lifestyle interventions first  if insufficient response, consider drugs for BP.  Could consider drugs for lipids but not routinely.</a:t>
            </a:r>
          </a:p>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Any questions?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documents available from the Heart</a:t>
            </a:r>
            <a:r>
              <a:rPr lang="en-GB" baseline="0" dirty="0" smtClean="0"/>
              <a:t> Foundation website.  The bolded references are key – students can be examined on the content of </a:t>
            </a:r>
            <a:r>
              <a:rPr lang="en-GB" baseline="0" smtClean="0"/>
              <a:t>these references.</a:t>
            </a:r>
            <a:endParaRPr lang="en-GB"/>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These are the four learning objectives and we will use these to</a:t>
            </a:r>
            <a:r>
              <a:rPr lang="en-AU" baseline="0" dirty="0" smtClean="0"/>
              <a:t> guide this learning activity.</a:t>
            </a:r>
          </a:p>
          <a:p>
            <a:endParaRPr lang="en-AU" baseline="0" dirty="0" smtClean="0"/>
          </a:p>
          <a:p>
            <a:r>
              <a:rPr lang="en-AU" baseline="0" dirty="0" smtClean="0"/>
              <a:t>The levels of expectations of your understanding and depth of knowledge are captured in these objectives – and have ramifications to your phase 2 assessments.  In terms of your knowledge of the benefits of conducting ACVD risk assessment, this is a critical part of this lecture and we expect it at a high level – hence, “explain”.</a:t>
            </a:r>
          </a:p>
          <a:p>
            <a:endParaRPr lang="en-AU" baseline="0" dirty="0" smtClean="0"/>
          </a:p>
          <a:p>
            <a:r>
              <a:rPr lang="en-AU" baseline="0" dirty="0" smtClean="0"/>
              <a:t>You will need to be familiar with the assessment process and be able to “identify” the information you need to conduct this assessment.</a:t>
            </a:r>
          </a:p>
          <a:p>
            <a:endParaRPr lang="en-AU" baseline="0" dirty="0" smtClean="0"/>
          </a:p>
          <a:p>
            <a:r>
              <a:rPr lang="en-AU" baseline="0" dirty="0" smtClean="0"/>
              <a:t>You are expected to be able to demonstrate competent use of the specific risk assessment tools that we will be introducing/revising in this activity.</a:t>
            </a:r>
          </a:p>
          <a:p>
            <a:endParaRPr lang="en-AU" baseline="0" dirty="0" smtClean="0"/>
          </a:p>
          <a:p>
            <a:r>
              <a:rPr lang="en-AU" baseline="0" dirty="0" smtClean="0"/>
              <a:t>As this is phase 2, you will need to start thinking in terms of practical patient care and have a knowledge of management.  At this level, you should be able to describe the general evidence-based strategies of managing cardiovascular risk.</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kern="0" dirty="0" smtClean="0"/>
              <a:t>These are two patients who would</a:t>
            </a:r>
            <a:r>
              <a:rPr lang="en-US" kern="0" baseline="0" dirty="0" smtClean="0"/>
              <a:t> not be out of place in general practice.  </a:t>
            </a:r>
            <a:r>
              <a:rPr lang="en-US" kern="0" dirty="0" smtClean="0"/>
              <a:t>Neither of them is</a:t>
            </a:r>
            <a:r>
              <a:rPr lang="en-US" kern="0" baseline="0" dirty="0" smtClean="0"/>
              <a:t> unwell at this time.  W</a:t>
            </a:r>
            <a:r>
              <a:rPr lang="en-US" kern="0" dirty="0" smtClean="0"/>
              <a:t>ho is at greater risk for CVD?</a:t>
            </a:r>
          </a:p>
          <a:p>
            <a:pPr>
              <a:defRPr/>
            </a:pPr>
            <a:endParaRPr kumimoji="0" lang="en-US" kern="0" dirty="0" smtClean="0"/>
          </a:p>
          <a:p>
            <a:pPr>
              <a:defRPr/>
            </a:pPr>
            <a:r>
              <a:rPr lang="en-AU" dirty="0" smtClean="0">
                <a:latin typeface="Arial" charset="0"/>
              </a:rPr>
              <a:t>Give students a minute to ponder... Then ask for a show of hands. (note: Wendy</a:t>
            </a:r>
            <a:r>
              <a:rPr lang="en-AU" baseline="0" dirty="0" smtClean="0">
                <a:latin typeface="Arial" charset="0"/>
              </a:rPr>
              <a:t> = 7%, Greg = 20%)</a:t>
            </a:r>
            <a:endParaRPr lang="en-AU" dirty="0" smtClean="0">
              <a:latin typeface="Arial" charset="0"/>
            </a:endParaRPr>
          </a:p>
          <a:p>
            <a:pPr>
              <a:defRPr/>
            </a:pPr>
            <a:endParaRPr lang="en-AU" dirty="0" smtClean="0">
              <a:latin typeface="Arial" charset="0"/>
            </a:endParaRPr>
          </a:p>
          <a:p>
            <a:pPr>
              <a:defRPr/>
            </a:pPr>
            <a:r>
              <a:rPr lang="en-AU" dirty="0" smtClean="0">
                <a:latin typeface="Arial" charset="0"/>
              </a:rPr>
              <a:t>The majority of the students</a:t>
            </a:r>
            <a:r>
              <a:rPr lang="en-AU" baseline="0" dirty="0" smtClean="0">
                <a:latin typeface="Arial" charset="0"/>
              </a:rPr>
              <a:t> will believe that Wendy is at greater risk.</a:t>
            </a:r>
          </a:p>
          <a:p>
            <a:pPr>
              <a:defRPr/>
            </a:pPr>
            <a:r>
              <a:rPr lang="en-AU" baseline="0" dirty="0" smtClean="0">
                <a:latin typeface="Arial" charset="0"/>
              </a:rPr>
              <a:t>Select someone who thought Wendy was at greater risk: how would you manage Wendy?</a:t>
            </a:r>
          </a:p>
          <a:p>
            <a:pPr>
              <a:buFontTx/>
              <a:buChar char="-"/>
              <a:defRPr/>
            </a:pPr>
            <a:r>
              <a:rPr lang="en-AU" baseline="0" dirty="0" smtClean="0">
                <a:latin typeface="Arial" charset="0"/>
              </a:rPr>
              <a:t> typically, they will talk about lifestyle changes; will they start BP medications/lipid lower agents?</a:t>
            </a:r>
          </a:p>
          <a:p>
            <a:pPr>
              <a:buFontTx/>
              <a:buChar char="-"/>
              <a:defRPr/>
            </a:pPr>
            <a:endParaRPr lang="en-AU" dirty="0" smtClean="0">
              <a:latin typeface="Arial" charset="0"/>
            </a:endParaRPr>
          </a:p>
          <a:p>
            <a:pPr>
              <a:buFontTx/>
              <a:buNone/>
              <a:defRPr/>
            </a:pPr>
            <a:r>
              <a:rPr lang="en-AU" dirty="0" smtClean="0">
                <a:latin typeface="Arial" charset="0"/>
              </a:rPr>
              <a:t>How</a:t>
            </a:r>
            <a:r>
              <a:rPr lang="en-AU" baseline="0" dirty="0" smtClean="0">
                <a:latin typeface="Arial" charset="0"/>
              </a:rPr>
              <a:t> would you manage Greg?  What would be different?</a:t>
            </a:r>
          </a:p>
          <a:p>
            <a:pPr>
              <a:buFontTx/>
              <a:buChar char="-"/>
              <a:defRPr/>
            </a:pPr>
            <a:r>
              <a:rPr lang="en-AU" baseline="0" dirty="0" smtClean="0">
                <a:latin typeface="Arial" charset="0"/>
              </a:rPr>
              <a:t> typically, would not start medications at this time.</a:t>
            </a:r>
          </a:p>
          <a:p>
            <a:pPr>
              <a:buFontTx/>
              <a:buChar char="-"/>
              <a:defRPr/>
            </a:pPr>
            <a:endParaRPr lang="en-AU" baseline="0" dirty="0" smtClean="0">
              <a:latin typeface="Arial" charset="0"/>
            </a:endParaRPr>
          </a:p>
          <a:p>
            <a:pPr>
              <a:buFontTx/>
              <a:buNone/>
              <a:defRPr/>
            </a:pPr>
            <a:r>
              <a:rPr lang="en-AU" baseline="0" dirty="0" smtClean="0">
                <a:latin typeface="Arial" charset="0"/>
              </a:rPr>
              <a:t>At the end of the lecture, we will come back to Wendy and Greg and apply what we have learnt.</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Firstly, let’s examine the first learning outcome: </a:t>
            </a:r>
            <a:r>
              <a:rPr lang="en-AU" b="1" dirty="0" smtClean="0">
                <a:solidFill>
                  <a:schemeClr val="tx2">
                    <a:lumMod val="75000"/>
                  </a:schemeClr>
                </a:solidFill>
              </a:rPr>
              <a:t>explain the benefits</a:t>
            </a:r>
            <a:r>
              <a:rPr lang="en-AU" dirty="0" smtClean="0"/>
              <a:t> of absolute CVD risk assessment</a:t>
            </a:r>
          </a:p>
          <a:p>
            <a:endParaRPr lang="en-AU" dirty="0" smtClean="0"/>
          </a:p>
          <a:p>
            <a:r>
              <a:rPr lang="en-AU" dirty="0" smtClean="0"/>
              <a:t>First issue, what is CVD?</a:t>
            </a:r>
          </a:p>
          <a:p>
            <a:endParaRPr lang="en-AU" dirty="0" smtClean="0"/>
          </a:p>
          <a:p>
            <a:r>
              <a:rPr lang="en-AU" dirty="0" smtClean="0"/>
              <a:t>The term cardiovascular disease is used collectively in this lecture and in the literature to refer</a:t>
            </a:r>
            <a:r>
              <a:rPr lang="en-AU" baseline="0" dirty="0" smtClean="0"/>
              <a:t> to these three conditions.  There are many different clinical endpoints.  Nevertheless, they tend to have common risk factors, particularly related to atherosclerosis.</a:t>
            </a:r>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GB" baseline="0" noProof="0" dirty="0" smtClean="0">
                <a:latin typeface="Verdana" pitchFamily="34" charset="0"/>
                <a:cs typeface="Times New Roman" pitchFamily="18" charset="0"/>
              </a:rPr>
              <a:t>Burden of disease (DALY): mental disorders = 13%, CV disorders = 18%, cancers = 19%</a:t>
            </a:r>
          </a:p>
          <a:p>
            <a:pPr eaLnBrk="1" hangingPunct="1"/>
            <a:endParaRPr lang="en-GB" baseline="0" noProof="0" dirty="0" smtClean="0">
              <a:latin typeface="Verdana" pitchFamily="34" charset="0"/>
              <a:cs typeface="Times New Roman" pitchFamily="18" charset="0"/>
            </a:endParaRPr>
          </a:p>
          <a:p>
            <a:pPr eaLnBrk="1" hangingPunct="1"/>
            <a:r>
              <a:rPr lang="en-GB" baseline="0" noProof="0" dirty="0" smtClean="0">
                <a:latin typeface="Verdana" pitchFamily="34" charset="0"/>
                <a:cs typeface="Times New Roman" pitchFamily="18" charset="0"/>
              </a:rPr>
              <a:t>Ask the students, anyone remember what DALY is?  More importantly, why do we use it as a measure of “burden of disease”?  Why not just mortality?</a:t>
            </a:r>
          </a:p>
          <a:p>
            <a:pPr eaLnBrk="1" hangingPunct="1"/>
            <a:endParaRPr lang="en-GB" baseline="0" noProof="0" dirty="0" smtClean="0">
              <a:latin typeface="Verdana" pitchFamily="34" charset="0"/>
              <a:cs typeface="Times New Roman" pitchFamily="18" charset="0"/>
            </a:endParaRPr>
          </a:p>
          <a:p>
            <a:pPr eaLnBrk="1" hangingPunct="1"/>
            <a:r>
              <a:rPr lang="en-GB" baseline="0" noProof="0" dirty="0" smtClean="0">
                <a:latin typeface="Verdana" pitchFamily="34" charset="0"/>
                <a:cs typeface="Times New Roman" pitchFamily="18" charset="0"/>
              </a:rPr>
              <a:t>The students will probably talk about: allows comparisons between diseases (e.g., mental disorders don’t cause much death compared to CV disease and cancer, but many years of disability)</a:t>
            </a:r>
          </a:p>
          <a:p>
            <a:pPr eaLnBrk="1" hangingPunct="1"/>
            <a:endParaRPr lang="en-GB" baseline="0" noProof="0" dirty="0" smtClean="0">
              <a:latin typeface="Verdana" pitchFamily="34" charset="0"/>
              <a:cs typeface="Times New Roman" pitchFamily="18" charset="0"/>
            </a:endParaRPr>
          </a:p>
          <a:p>
            <a:pPr eaLnBrk="1" hangingPunct="1"/>
            <a:r>
              <a:rPr lang="en-GB" baseline="0" noProof="0" dirty="0" smtClean="0">
                <a:latin typeface="Verdana" pitchFamily="34" charset="0"/>
                <a:cs typeface="Times New Roman" pitchFamily="18" charset="0"/>
              </a:rPr>
              <a:t>Explain: in S&amp;H, you will receive some lectures later from Dr Parker on ethical concepts in public health and how some of these frame and justify some of our behaviours as clinicians, and justify health policies.  One of the concepts you will encounter is utilitarianism, the moral philosophy developed by Jeremy Bentham and John Stuart Mill - aphorised by the statement “the greatest good for the greatest number”.  The concept here is that “utility” is a measure of “well-being” or “happiness”; DALY is a measure of utility, or, an attempt to quantify how much the disease impacts on “well-being”.    It is important here to recognise a public health concept here; the </a:t>
            </a:r>
            <a:r>
              <a:rPr lang="en-GB" b="1" i="1" baseline="0" noProof="0" dirty="0" smtClean="0">
                <a:latin typeface="Verdana" pitchFamily="34" charset="0"/>
                <a:cs typeface="Times New Roman" pitchFamily="18" charset="0"/>
              </a:rPr>
              <a:t>purpose</a:t>
            </a:r>
            <a:r>
              <a:rPr lang="en-GB" b="0" i="0" baseline="0" noProof="0" dirty="0" smtClean="0">
                <a:latin typeface="Verdana" pitchFamily="34" charset="0"/>
                <a:cs typeface="Times New Roman" pitchFamily="18" charset="0"/>
              </a:rPr>
              <a:t> of the health system is to maximise well-being of the population.  Always try to remember, what is your “purpose” as a clinician, in your interactions with patients.</a:t>
            </a:r>
            <a:endParaRPr lang="en-GB" b="1" i="1" baseline="0" noProof="0" dirty="0" smtClean="0">
              <a:latin typeface="Verdana" pitchFamily="34"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This</a:t>
            </a:r>
            <a:r>
              <a:rPr lang="en-AU" baseline="0" dirty="0" smtClean="0"/>
              <a:t> is the PBS, pharmaceutical benefits scheme data for the year ending 2010.  The PBS is the Federal Government funded scheme that subsides the cost of medications in the community.  When a patient in Australia gets a prescription from a doctor, and goes to a community pharmacist; if it is listed on the PBS, then the maximum that the patient will pay is $35.40 (2012), or $5.80 if they are a concession card holder.</a:t>
            </a:r>
          </a:p>
          <a:p>
            <a:endParaRPr lang="en-AU" baseline="0" dirty="0" smtClean="0"/>
          </a:p>
          <a:p>
            <a:r>
              <a:rPr lang="en-AU" baseline="0" dirty="0" smtClean="0"/>
              <a:t>The top 3 drugs in terms of cost are cardiovascular drugs.  </a:t>
            </a:r>
            <a:r>
              <a:rPr lang="en-AU" baseline="0" dirty="0" err="1" smtClean="0"/>
              <a:t>Atorvastatin</a:t>
            </a:r>
            <a:r>
              <a:rPr lang="en-AU" baseline="0" dirty="0" smtClean="0"/>
              <a:t> and </a:t>
            </a:r>
            <a:r>
              <a:rPr lang="en-AU" baseline="0" dirty="0" err="1" smtClean="0"/>
              <a:t>rosuvastatin</a:t>
            </a:r>
            <a:r>
              <a:rPr lang="en-AU" baseline="0" dirty="0" smtClean="0"/>
              <a:t> cost the Australian health system over a billion dollars!  The next time a Pfizer rep gives you a Lipitor pen, or an Astra Zeneca rep gives you a </a:t>
            </a:r>
            <a:r>
              <a:rPr lang="en-AU" baseline="0" dirty="0" err="1" smtClean="0"/>
              <a:t>Crestor</a:t>
            </a:r>
            <a:r>
              <a:rPr lang="en-AU" baseline="0" dirty="0" smtClean="0"/>
              <a:t> mug, that is why!</a:t>
            </a:r>
          </a:p>
          <a:p>
            <a:endParaRPr lang="en-AU" baseline="0" dirty="0" smtClean="0"/>
          </a:p>
          <a:p>
            <a:r>
              <a:rPr lang="en-AU" baseline="0" dirty="0" smtClean="0"/>
              <a:t>By volume, 6 of the top 10 drugs are cardiovascular drugs!  The cost to the health care system is not-insubstantial.</a:t>
            </a:r>
            <a:endParaRPr lang="en-GB"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Firstly, let’s examine the first learning outcome: </a:t>
            </a:r>
            <a:r>
              <a:rPr lang="en-AU" b="1" dirty="0" smtClean="0">
                <a:solidFill>
                  <a:schemeClr val="tx2">
                    <a:lumMod val="75000"/>
                  </a:schemeClr>
                </a:solidFill>
              </a:rPr>
              <a:t>explain the benefits</a:t>
            </a:r>
            <a:r>
              <a:rPr lang="en-AU" dirty="0" smtClean="0"/>
              <a:t> of absolute CVD risk assessment</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So</a:t>
            </a:r>
            <a:r>
              <a:rPr lang="en-AU" baseline="0" dirty="0" smtClean="0"/>
              <a:t> we’ve revised what is CVD, but what are the CVD risk factors?</a:t>
            </a:r>
            <a:endParaRPr lang="en-AU" dirty="0" smtClean="0"/>
          </a:p>
          <a:p>
            <a:pPr eaLnBrk="1" hangingPunct="1"/>
            <a:endParaRPr lang="en-US" sz="1200" b="1" dirty="0" smtClean="0">
              <a:latin typeface="+mn-lt"/>
            </a:endParaRPr>
          </a:p>
          <a:p>
            <a:pPr eaLnBrk="1" hangingPunct="1"/>
            <a:r>
              <a:rPr lang="en-US" sz="1200" b="1" dirty="0" smtClean="0">
                <a:latin typeface="+mn-lt"/>
              </a:rPr>
              <a:t>Ask: what are the risk factors for cardiovascular disease?</a:t>
            </a:r>
          </a:p>
          <a:p>
            <a:r>
              <a:rPr lang="en-US" sz="1200" dirty="0" smtClean="0">
                <a:latin typeface="+mn-lt"/>
              </a:rPr>
              <a:t>This list is taken from </a:t>
            </a:r>
            <a:r>
              <a:rPr lang="en-AU" sz="1200" i="1" dirty="0" smtClean="0">
                <a:latin typeface="+mn-lt"/>
              </a:rPr>
              <a:t>Quick reference guide for health professionals - Absolute cardiovascular disease risk assessment. </a:t>
            </a:r>
            <a:r>
              <a:rPr lang="en-AU" sz="1200" dirty="0" smtClean="0">
                <a:latin typeface="+mn-lt"/>
              </a:rPr>
              <a:t>Different classifications exist.</a:t>
            </a:r>
          </a:p>
          <a:p>
            <a:r>
              <a:rPr lang="en-AU" sz="1200" i="1" dirty="0" smtClean="0">
                <a:latin typeface="+mn-lt"/>
              </a:rPr>
              <a:t> </a:t>
            </a:r>
            <a:endParaRPr lang="en-US" sz="1200" i="1" dirty="0" smtClean="0">
              <a:latin typeface="+mn-lt"/>
            </a:endParaRPr>
          </a:p>
          <a:p>
            <a:pPr eaLnBrk="1" hangingPunct="1">
              <a:buFontTx/>
              <a:buNone/>
            </a:pPr>
            <a:r>
              <a:rPr lang="en-US" sz="1200" dirty="0" smtClean="0">
                <a:latin typeface="+mn-lt"/>
                <a:cs typeface="Times New Roman" pitchFamily="18" charset="0"/>
              </a:rPr>
              <a:t>Many studies have shown interaction between risk factors</a:t>
            </a:r>
          </a:p>
          <a:p>
            <a:pPr eaLnBrk="1" hangingPunct="1">
              <a:buFontTx/>
              <a:buChar char="•"/>
            </a:pPr>
            <a:r>
              <a:rPr lang="en-US" sz="1200" dirty="0" smtClean="0">
                <a:latin typeface="+mn-lt"/>
                <a:cs typeface="Times New Roman" pitchFamily="18" charset="0"/>
              </a:rPr>
              <a:t> Risk factors do not necessarily imply causation - but may be markers of underlying disease</a:t>
            </a:r>
          </a:p>
          <a:p>
            <a:pPr eaLnBrk="1" hangingPunct="1">
              <a:buFontTx/>
              <a:buChar char="•"/>
            </a:pPr>
            <a:r>
              <a:rPr lang="en-US" sz="1200" dirty="0" smtClean="0">
                <a:latin typeface="+mn-lt"/>
                <a:cs typeface="Times New Roman" pitchFamily="18" charset="0"/>
              </a:rPr>
              <a:t> Presence of multiple risk factors have a greater than additive effect on overall or absolute risk</a:t>
            </a:r>
          </a:p>
          <a:p>
            <a:pPr eaLnBrk="1" hangingPunct="1"/>
            <a:r>
              <a:rPr lang="en-US" sz="1200" dirty="0" smtClean="0">
                <a:latin typeface="+mn-lt"/>
                <a:cs typeface="Times New Roman" pitchFamily="18" charset="0"/>
              </a:rPr>
              <a:t>So lots of scope - modifiable </a:t>
            </a:r>
            <a:r>
              <a:rPr lang="en-US" sz="1200" dirty="0" err="1" smtClean="0">
                <a:latin typeface="+mn-lt"/>
                <a:cs typeface="Times New Roman" pitchFamily="18" charset="0"/>
              </a:rPr>
              <a:t>behaviour</a:t>
            </a:r>
            <a:r>
              <a:rPr lang="en-US" sz="1200" dirty="0" smtClean="0">
                <a:latin typeface="+mn-lt"/>
                <a:cs typeface="Times New Roman" pitchFamily="18" charset="0"/>
              </a:rPr>
              <a:t> to engage with our patients to improve their surviving</a:t>
            </a:r>
          </a:p>
          <a:p>
            <a:pPr eaLnBrk="1" hangingPunct="1"/>
            <a:endParaRPr lang="en-US" sz="1200" dirty="0" smtClean="0">
              <a:latin typeface="+mn-lt"/>
            </a:endParaRPr>
          </a:p>
          <a:p>
            <a:pPr eaLnBrk="1" hangingPunct="1"/>
            <a:r>
              <a:rPr lang="en-US" sz="1200" dirty="0" smtClean="0">
                <a:latin typeface="+mn-lt"/>
              </a:rPr>
              <a:t>NB: You can mention other risk factors listed below which are not displayed in the slide (the ‘old’ list – not sure of the source – different </a:t>
            </a:r>
            <a:r>
              <a:rPr lang="en-US" sz="1200" dirty="0" err="1" smtClean="0">
                <a:latin typeface="+mn-lt"/>
              </a:rPr>
              <a:t>categorisation</a:t>
            </a:r>
            <a:r>
              <a:rPr lang="en-US" sz="1200" dirty="0" smtClean="0">
                <a:latin typeface="+mn-lt"/>
              </a:rPr>
              <a:t>):</a:t>
            </a:r>
          </a:p>
          <a:p>
            <a:pPr eaLnBrk="1" hangingPunct="1"/>
            <a:endParaRPr lang="en-US" sz="1200" dirty="0" smtClean="0">
              <a:latin typeface="+mn-lt"/>
            </a:endParaRPr>
          </a:p>
          <a:p>
            <a:pPr eaLnBrk="1" hangingPunct="1"/>
            <a:r>
              <a:rPr lang="en-US" sz="1200" u="sng" dirty="0" smtClean="0">
                <a:latin typeface="+mn-lt"/>
              </a:rPr>
              <a:t>Other </a:t>
            </a:r>
            <a:r>
              <a:rPr lang="en-US" sz="1200" b="1" u="sng" dirty="0" smtClean="0">
                <a:latin typeface="+mn-lt"/>
              </a:rPr>
              <a:t>major modifiable </a:t>
            </a:r>
            <a:r>
              <a:rPr lang="en-US" sz="1200" u="sng" dirty="0" smtClean="0">
                <a:latin typeface="+mn-lt"/>
              </a:rPr>
              <a:t>risk factors include:</a:t>
            </a:r>
          </a:p>
          <a:p>
            <a:pPr eaLnBrk="1" hangingPunct="1">
              <a:buFontTx/>
              <a:buChar char="•"/>
            </a:pPr>
            <a:r>
              <a:rPr lang="en-US" sz="1200" dirty="0" smtClean="0">
                <a:latin typeface="+mn-lt"/>
              </a:rPr>
              <a:t> chronic renal failure / </a:t>
            </a:r>
            <a:r>
              <a:rPr lang="en-US" sz="1200" dirty="0" err="1" smtClean="0">
                <a:latin typeface="+mn-lt"/>
              </a:rPr>
              <a:t>microalbuminuria</a:t>
            </a:r>
            <a:endParaRPr lang="en-US" sz="1200" dirty="0" smtClean="0">
              <a:latin typeface="+mn-lt"/>
            </a:endParaRPr>
          </a:p>
          <a:p>
            <a:pPr eaLnBrk="1" hangingPunct="1">
              <a:buFontTx/>
              <a:buChar char="•"/>
            </a:pPr>
            <a:r>
              <a:rPr lang="en-US" sz="1200" dirty="0" smtClean="0">
                <a:latin typeface="+mn-lt"/>
              </a:rPr>
              <a:t> central abdominal obesity</a:t>
            </a:r>
          </a:p>
          <a:p>
            <a:pPr eaLnBrk="1" hangingPunct="1">
              <a:buFontTx/>
              <a:buChar char="•"/>
            </a:pPr>
            <a:r>
              <a:rPr lang="en-US" sz="1200" dirty="0" smtClean="0">
                <a:latin typeface="+mn-lt"/>
              </a:rPr>
              <a:t> psychological factors</a:t>
            </a:r>
          </a:p>
          <a:p>
            <a:pPr eaLnBrk="1" hangingPunct="1"/>
            <a:endParaRPr lang="en-US" sz="1200" u="sng" dirty="0" smtClean="0">
              <a:latin typeface="+mn-lt"/>
            </a:endParaRPr>
          </a:p>
          <a:p>
            <a:pPr eaLnBrk="1" hangingPunct="1"/>
            <a:r>
              <a:rPr lang="en-US" sz="1200" u="sng" dirty="0" smtClean="0">
                <a:latin typeface="+mn-lt"/>
              </a:rPr>
              <a:t>Other risk factors have also been described:</a:t>
            </a:r>
          </a:p>
          <a:p>
            <a:pPr eaLnBrk="1" hangingPunct="1">
              <a:buFontTx/>
              <a:buChar char="•"/>
            </a:pPr>
            <a:r>
              <a:rPr lang="en-US" sz="1200" dirty="0" smtClean="0">
                <a:latin typeface="+mn-lt"/>
              </a:rPr>
              <a:t> CRP</a:t>
            </a:r>
          </a:p>
          <a:p>
            <a:pPr eaLnBrk="1" hangingPunct="1">
              <a:buFontTx/>
              <a:buChar char="•"/>
            </a:pPr>
            <a:r>
              <a:rPr lang="en-US" sz="1200" dirty="0" smtClean="0">
                <a:latin typeface="+mn-lt"/>
              </a:rPr>
              <a:t> </a:t>
            </a:r>
            <a:r>
              <a:rPr lang="en-US" sz="1200" dirty="0" err="1" smtClean="0">
                <a:latin typeface="+mn-lt"/>
              </a:rPr>
              <a:t>homocysteine</a:t>
            </a:r>
            <a:r>
              <a:rPr lang="en-US" sz="1200" dirty="0" smtClean="0">
                <a:latin typeface="+mn-lt"/>
              </a:rPr>
              <a:t> level </a:t>
            </a:r>
            <a:r>
              <a:rPr lang="en-US" sz="1200" dirty="0" smtClean="0">
                <a:latin typeface="+mn-lt"/>
                <a:sym typeface="Wingdings" pitchFamily="2" charset="2"/>
              </a:rPr>
              <a:t></a:t>
            </a:r>
            <a:r>
              <a:rPr lang="en-US" sz="1200" baseline="0" dirty="0" smtClean="0">
                <a:latin typeface="+mn-lt"/>
                <a:sym typeface="Wingdings" pitchFamily="2" charset="2"/>
              </a:rPr>
              <a:t> </a:t>
            </a:r>
            <a:r>
              <a:rPr lang="en-US" sz="1200" baseline="0" dirty="0" err="1" smtClean="0">
                <a:latin typeface="+mn-lt"/>
                <a:sym typeface="Wingdings" pitchFamily="2" charset="2"/>
              </a:rPr>
              <a:t>homocysteine</a:t>
            </a:r>
            <a:r>
              <a:rPr lang="en-US" sz="1200" baseline="0" dirty="0" smtClean="0">
                <a:latin typeface="+mn-lt"/>
                <a:sym typeface="Wingdings" pitchFamily="2" charset="2"/>
              </a:rPr>
              <a:t> level has been debunked, it does not appear to be a risk factor</a:t>
            </a:r>
            <a:endParaRPr lang="en-US" sz="1200" dirty="0" smtClean="0">
              <a:latin typeface="+mn-lt"/>
            </a:endParaRPr>
          </a:p>
          <a:p>
            <a:pPr eaLnBrk="1" hangingPunct="1">
              <a:buFontTx/>
              <a:buChar char="•"/>
            </a:pPr>
            <a:r>
              <a:rPr lang="en-US" sz="1200" dirty="0" smtClean="0">
                <a:latin typeface="+mn-lt"/>
              </a:rPr>
              <a:t> lipoprotein A level</a:t>
            </a:r>
          </a:p>
          <a:p>
            <a:pPr eaLnBrk="1" hangingPunct="1">
              <a:buFontTx/>
              <a:buChar char="•"/>
            </a:pPr>
            <a:r>
              <a:rPr lang="en-US" sz="1200" dirty="0" smtClean="0">
                <a:latin typeface="+mn-lt"/>
              </a:rPr>
              <a:t> Triglycerides</a:t>
            </a:r>
          </a:p>
          <a:p>
            <a:pPr eaLnBrk="1" hangingPunct="1">
              <a:buFontTx/>
              <a:buChar char="•"/>
            </a:pPr>
            <a:r>
              <a:rPr lang="en-US" sz="1200" dirty="0" smtClean="0">
                <a:latin typeface="+mn-lt"/>
              </a:rPr>
              <a:t> uric acid</a:t>
            </a:r>
          </a:p>
          <a:p>
            <a:pPr eaLnBrk="1" hangingPunct="1">
              <a:buFontTx/>
              <a:buChar char="•"/>
            </a:pPr>
            <a:r>
              <a:rPr lang="en-US" sz="1200" dirty="0" smtClean="0">
                <a:latin typeface="+mn-lt"/>
              </a:rPr>
              <a:t> Fibrinogen</a:t>
            </a:r>
          </a:p>
          <a:p>
            <a:pPr eaLnBrk="1" hangingPunct="1"/>
            <a:endParaRPr lang="en-US" sz="1200" b="1" u="sng" dirty="0" smtClean="0">
              <a:latin typeface="+mn-lt"/>
            </a:endParaRPr>
          </a:p>
          <a:p>
            <a:pPr eaLnBrk="1" hangingPunct="1"/>
            <a:r>
              <a:rPr lang="en-US" sz="1200" b="1" u="sng" dirty="0" smtClean="0">
                <a:latin typeface="+mn-lt"/>
              </a:rPr>
              <a:t>Non-modifiable </a:t>
            </a:r>
            <a:r>
              <a:rPr lang="en-US" sz="1200" u="sng" dirty="0" smtClean="0">
                <a:latin typeface="+mn-lt"/>
              </a:rPr>
              <a:t>risk factors:</a:t>
            </a:r>
          </a:p>
          <a:p>
            <a:pPr eaLnBrk="1" hangingPunct="1">
              <a:buFontTx/>
              <a:buChar char="•"/>
            </a:pPr>
            <a:r>
              <a:rPr lang="en-US" sz="1200" dirty="0" smtClean="0">
                <a:latin typeface="+mn-lt"/>
              </a:rPr>
              <a:t> significant </a:t>
            </a:r>
            <a:r>
              <a:rPr lang="en-US" sz="1200" dirty="0" err="1" smtClean="0">
                <a:latin typeface="+mn-lt"/>
              </a:rPr>
              <a:t>FHx</a:t>
            </a:r>
            <a:r>
              <a:rPr lang="en-US" sz="1200" dirty="0" smtClean="0">
                <a:latin typeface="+mn-lt"/>
              </a:rPr>
              <a:t> doubles risk of coronary event</a:t>
            </a:r>
          </a:p>
          <a:p>
            <a:pPr eaLnBrk="1" hangingPunct="1">
              <a:buFontTx/>
              <a:buChar char="•"/>
            </a:pPr>
            <a:r>
              <a:rPr lang="en-US" sz="1200" dirty="0" smtClean="0">
                <a:latin typeface="+mn-lt"/>
              </a:rPr>
              <a:t> left ventricular hypertrophy on ECG</a:t>
            </a:r>
          </a:p>
          <a:p>
            <a:pPr eaLnBrk="1" hangingPunct="1">
              <a:buFontTx/>
              <a:buChar char="•"/>
            </a:pPr>
            <a:r>
              <a:rPr lang="en-US" sz="1200" dirty="0" smtClean="0">
                <a:latin typeface="+mn-lt"/>
              </a:rPr>
              <a:t> socioeconomic status (deprivation is an independent risk factor)</a:t>
            </a:r>
          </a:p>
          <a:p>
            <a:pPr eaLnBrk="1" hangingPunct="1"/>
            <a:r>
              <a:rPr lang="en-US" sz="1200" dirty="0" smtClean="0">
                <a:latin typeface="+mn-lt"/>
              </a:rPr>
              <a:t>Can refer to SNAP risk factors - </a:t>
            </a:r>
            <a:r>
              <a:rPr lang="en-US" altLang="zh-CN" sz="1200" dirty="0" smtClean="0">
                <a:latin typeface="+mn-lt"/>
                <a:cs typeface="Times New Roman" pitchFamily="18" charset="0"/>
              </a:rPr>
              <a:t>Smoking, Nutrition, Alcohol, Physical Activity</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248472" y="3322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
        <p:nvSpPr>
          <p:cNvPr id="5" name="Text Placeholder 4"/>
          <p:cNvSpPr>
            <a:spLocks noGrp="1"/>
          </p:cNvSpPr>
          <p:nvPr>
            <p:ph type="body" sz="quarter" idx="10"/>
          </p:nvPr>
        </p:nvSpPr>
        <p:spPr>
          <a:xfrm>
            <a:off x="2592000" y="1728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7" name="Text Placeholder 6"/>
          <p:cNvSpPr>
            <a:spLocks noGrp="1"/>
          </p:cNvSpPr>
          <p:nvPr>
            <p:ph type="body" sz="quarter" idx="11"/>
          </p:nvPr>
        </p:nvSpPr>
        <p:spPr>
          <a:xfrm>
            <a:off x="2592000" y="2286000"/>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pic>
        <p:nvPicPr>
          <p:cNvPr id="10" name="Picture 9" descr="C:\Documents and Settings\z3349205\Desktop\Kristen - Marketing Services\New stuff\MEDAUST_header RGB.jpg"/>
          <p:cNvPicPr/>
          <p:nvPr userDrawn="1"/>
        </p:nvPicPr>
        <p:blipFill>
          <a:blip r:embed="rId2" cstate="print"/>
          <a:srcRect/>
          <a:stretch>
            <a:fillRect/>
          </a:stretch>
        </p:blipFill>
        <p:spPr bwMode="auto">
          <a:xfrm>
            <a:off x="0" y="1412776"/>
            <a:ext cx="9147600" cy="2165930"/>
          </a:xfrm>
          <a:prstGeom prst="rect">
            <a:avLst/>
          </a:prstGeom>
          <a:noFill/>
          <a:ln w="9525">
            <a:noFill/>
            <a:miter lim="800000"/>
            <a:headEnd/>
            <a:tailEnd/>
          </a:ln>
        </p:spPr>
      </p:pic>
      <p:pic>
        <p:nvPicPr>
          <p:cNvPr id="11" name="Picture 10" descr="P2_SH_13.png"/>
          <p:cNvPicPr>
            <a:picLocks noChangeAspect="1"/>
          </p:cNvPicPr>
          <p:nvPr userDrawn="1"/>
        </p:nvPicPr>
        <p:blipFill>
          <a:blip r:embed="rId3" cstate="print"/>
          <a:stretch>
            <a:fillRect/>
          </a:stretch>
        </p:blipFill>
        <p:spPr>
          <a:xfrm>
            <a:off x="0" y="3212976"/>
            <a:ext cx="9144000" cy="356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1" baseline="0">
                <a:latin typeface="+mj-lt"/>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2800" baseline="0">
                <a:latin typeface="+mn-lt"/>
                <a:cs typeface="Microsoft Sans Serif" pitchFamily="34" charset="0"/>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AU" dirty="0"/>
          </a:p>
        </p:txBody>
      </p:sp>
      <p:pic>
        <p:nvPicPr>
          <p:cNvPr id="5"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2" descr="X:\Brand Guidelines\2010 Branding - Never Stand Still\Templates\Powerpoint\Faculty Templates\Medicine banner.jpg"/>
          <p:cNvPicPr>
            <a:picLocks noChangeAspect="1" noChangeArrowheads="1"/>
          </p:cNvPicPr>
          <p:nvPr userDrawn="1"/>
        </p:nvPicPr>
        <p:blipFill>
          <a:blip r:embed="rId2" cstate="print"/>
          <a:srcRect/>
          <a:stretch>
            <a:fillRect/>
          </a:stretch>
        </p:blipFill>
        <p:spPr bwMode="auto">
          <a:xfrm>
            <a:off x="0" y="3068960"/>
            <a:ext cx="9170431" cy="2160240"/>
          </a:xfrm>
          <a:prstGeom prst="rect">
            <a:avLst/>
          </a:prstGeom>
          <a:noFill/>
        </p:spPr>
      </p:pic>
      <p:sp>
        <p:nvSpPr>
          <p:cNvPr id="15" name="Text Placeholder 4"/>
          <p:cNvSpPr>
            <a:spLocks noGrp="1"/>
          </p:cNvSpPr>
          <p:nvPr>
            <p:ph type="body" sz="quarter" idx="10"/>
          </p:nvPr>
        </p:nvSpPr>
        <p:spPr>
          <a:xfrm>
            <a:off x="2592000" y="3312176"/>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smtClean="0"/>
              <a:t>Click to edit Master text styles</a:t>
            </a:r>
          </a:p>
        </p:txBody>
      </p:sp>
      <p:sp>
        <p:nvSpPr>
          <p:cNvPr id="16" name="Text Placeholder 6"/>
          <p:cNvSpPr>
            <a:spLocks noGrp="1"/>
          </p:cNvSpPr>
          <p:nvPr>
            <p:ph type="body" sz="quarter" idx="11"/>
          </p:nvPr>
        </p:nvSpPr>
        <p:spPr>
          <a:xfrm>
            <a:off x="2592000" y="3870176"/>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8"/>
          <p:cNvSpPr>
            <a:spLocks noGrp="1"/>
          </p:cNvSpPr>
          <p:nvPr>
            <p:ph type="body" sz="quarter" idx="13" hasCustomPrompt="1"/>
          </p:nvPr>
        </p:nvSpPr>
        <p:spPr>
          <a:xfrm>
            <a:off x="4248472" y="4906800"/>
            <a:ext cx="4283968" cy="288032"/>
          </a:xfrm>
          <a:prstGeom prst="rect">
            <a:avLst/>
          </a:prstGeom>
        </p:spPr>
        <p:txBody>
          <a:bodyPr/>
          <a:lstStyle>
            <a:lvl1pPr>
              <a:buNone/>
              <a:defRPr sz="1200" b="1" baseline="0">
                <a:solidFill>
                  <a:schemeClr val="bg1"/>
                </a:solidFill>
                <a:latin typeface="Microsoft Sans Serif" pitchFamily="34" charset="0"/>
                <a:cs typeface="Microsoft Sans Serif" pitchFamily="34" charset="0"/>
              </a:defRPr>
            </a:lvl1pPr>
          </a:lstStyle>
          <a:p>
            <a:pPr lvl="0"/>
            <a:r>
              <a:rPr lang="en-US" dirty="0" smtClean="0"/>
              <a:t>School name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baseline="0">
                <a:latin typeface="+mn-lt"/>
                <a:cs typeface="Microsoft Sans Serif" pitchFamily="34" charset="0"/>
              </a:defRPr>
            </a:lvl1pPr>
            <a:lvl2pPr>
              <a:defRPr sz="1800" baseline="0">
                <a:latin typeface="+mn-lt"/>
                <a:cs typeface="Microsoft Sans Serif" pitchFamily="34" charset="0"/>
              </a:defRPr>
            </a:lvl2pPr>
            <a:lvl3pPr>
              <a:defRPr sz="1600" baseline="0">
                <a:latin typeface="+mn-lt"/>
                <a:cs typeface="Microsoft Sans Serif" pitchFamily="34" charset="0"/>
              </a:defRPr>
            </a:lvl3pPr>
            <a:lvl4pPr>
              <a:defRPr sz="1400" baseline="0">
                <a:latin typeface="+mn-lt"/>
                <a:cs typeface="Microsoft Sans Serif" pitchFamily="34" charset="0"/>
              </a:defRPr>
            </a:lvl4pPr>
            <a:lvl5pPr>
              <a:defRPr sz="1400" baseline="0">
                <a:latin typeface="+mn-lt"/>
                <a:cs typeface="Microsoft Sans Serif"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baseline="0">
                <a:latin typeface="+mn-lt"/>
                <a:cs typeface="Microsoft Sans Serif" pitchFamily="34" charset="0"/>
              </a:defRPr>
            </a:lvl1pPr>
            <a:lvl2pPr>
              <a:defRPr sz="1800" baseline="0">
                <a:latin typeface="+mn-lt"/>
                <a:cs typeface="Microsoft Sans Serif" pitchFamily="34" charset="0"/>
              </a:defRPr>
            </a:lvl2pPr>
            <a:lvl3pPr>
              <a:defRPr sz="1600" baseline="0">
                <a:latin typeface="+mn-lt"/>
                <a:cs typeface="Microsoft Sans Serif" pitchFamily="34" charset="0"/>
              </a:defRPr>
            </a:lvl3pPr>
            <a:lvl4pPr>
              <a:defRPr sz="1400" baseline="0">
                <a:latin typeface="+mn-lt"/>
                <a:cs typeface="Microsoft Sans Serif" pitchFamily="34" charset="0"/>
              </a:defRPr>
            </a:lvl4pPr>
            <a:lvl5pPr>
              <a:defRPr sz="1400" baseline="0">
                <a:latin typeface="+mn-lt"/>
                <a:cs typeface="Microsoft Sans Serif"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1" baseline="0">
                <a:latin typeface="+mj-lt"/>
                <a:cs typeface="Microsoft Sans Serif" pitchFamily="34" charset="0"/>
              </a:defRPr>
            </a:lvl1pPr>
          </a:lstStyle>
          <a:p>
            <a:r>
              <a:rPr lang="en-US" dirty="0" smtClean="0"/>
              <a:t>Click to edit Master title style</a:t>
            </a:r>
            <a:endParaRPr lang="en-AU" dirty="0"/>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baseline="0">
                <a:latin typeface="+mj-lt"/>
                <a:cs typeface="Microsoft Sans Serif" pitchFamily="34" charset="0"/>
              </a:defRPr>
            </a:lvl1pPr>
          </a:lstStyle>
          <a:p>
            <a:pPr lvl="0"/>
            <a:r>
              <a:rPr lang="en-US" dirty="0"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baseline="0">
                <a:latin typeface="+mn-lt"/>
                <a:cs typeface="Microsoft Sans Serif" pitchFamily="34" charset="0"/>
              </a:defRPr>
            </a:lvl1pPr>
          </a:lstStyle>
          <a:p>
            <a:pPr lvl="0"/>
            <a:r>
              <a:rPr lang="en-US" dirty="0"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baseline="0">
                <a:latin typeface="+mj-lt"/>
                <a:cs typeface="Microsoft Sans Serif" pitchFamily="34" charset="0"/>
              </a:defRPr>
            </a:lvl1pPr>
          </a:lstStyle>
          <a:p>
            <a:pPr lvl="0"/>
            <a:r>
              <a:rPr lang="en-US" dirty="0"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baseline="0">
                <a:latin typeface="+mn-lt"/>
                <a:cs typeface="Microsoft Sans Serif" pitchFamily="34" charset="0"/>
              </a:defRPr>
            </a:lvl1pPr>
          </a:lstStyle>
          <a:p>
            <a:pPr lvl="0"/>
            <a:r>
              <a:rPr lang="en-US" dirty="0"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1" baseline="0">
                <a:latin typeface="+mj-lt"/>
                <a:cs typeface="Microsoft Sans Serif" pitchFamily="34" charset="0"/>
              </a:defRPr>
            </a:lvl1pPr>
          </a:lstStyle>
          <a:p>
            <a:r>
              <a:rPr lang="en-US" dirty="0" smtClean="0"/>
              <a:t>Click to edit Master title style</a:t>
            </a:r>
            <a:endParaRPr lang="en-AU" dirty="0"/>
          </a:p>
        </p:txBody>
      </p:sp>
      <p:pic>
        <p:nvPicPr>
          <p:cNvPr id="10"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b="1" i="0" baseline="0">
                <a:latin typeface="+mj-lt"/>
                <a:cs typeface="Microsoft Sans Serif" pitchFamily="34" charset="0"/>
              </a:defRPr>
            </a:lvl1pPr>
          </a:lstStyle>
          <a:p>
            <a:r>
              <a:rPr lang="en-US" dirty="0" smtClean="0"/>
              <a:t>Click to edit Master title style</a:t>
            </a:r>
            <a:endParaRPr lang="en-US" dirty="0"/>
          </a:p>
        </p:txBody>
      </p:sp>
      <p:pic>
        <p:nvPicPr>
          <p:cNvPr id="4"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itchFamily="34" charset="0"/>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2" descr="X:\Brand Guidelines\2010 Branding - Never Stand Still\Templates\Faculty Bands\MED ppt footer.jpg"/>
          <p:cNvPicPr>
            <a:picLocks noChangeAspect="1" noChangeArrowheads="1"/>
          </p:cNvPicPr>
          <p:nvPr userDrawn="1"/>
        </p:nvPicPr>
        <p:blipFill>
          <a:blip r:embed="rId2" cstate="print"/>
          <a:srcRect/>
          <a:stretch>
            <a:fillRect/>
          </a:stretch>
        </p:blipFill>
        <p:spPr bwMode="auto">
          <a:xfrm>
            <a:off x="0" y="6104477"/>
            <a:ext cx="9144000" cy="7809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vdcheck.org.a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rtfoundation.org.au/information-for-professionals/Clinical-Information/Pages/absolute-risk.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92000" y="1728000"/>
            <a:ext cx="6228472" cy="576411"/>
          </a:xfrm>
        </p:spPr>
        <p:txBody>
          <a:bodyPr/>
          <a:lstStyle/>
          <a:p>
            <a:r>
              <a:rPr lang="en-US" sz="2800" dirty="0" smtClean="0">
                <a:latin typeface="Sommet Bold" pitchFamily="50" charset="0"/>
              </a:rPr>
              <a:t>Absolute cardiovascular disease risk</a:t>
            </a:r>
            <a:endParaRPr lang="en-US" sz="2800" dirty="0">
              <a:latin typeface="Sommet Bold" pitchFamily="50" charset="0"/>
            </a:endParaRPr>
          </a:p>
        </p:txBody>
      </p:sp>
      <p:sp>
        <p:nvSpPr>
          <p:cNvPr id="4" name="Text Placeholder 3"/>
          <p:cNvSpPr>
            <a:spLocks noGrp="1"/>
          </p:cNvSpPr>
          <p:nvPr>
            <p:ph type="body" sz="quarter" idx="11"/>
          </p:nvPr>
        </p:nvSpPr>
        <p:spPr/>
        <p:txBody>
          <a:bodyPr/>
          <a:lstStyle/>
          <a:p>
            <a:r>
              <a:rPr lang="en-US" dirty="0" smtClean="0">
                <a:latin typeface="Sommet Bold" pitchFamily="50" charset="0"/>
              </a:rPr>
              <a:t>Assessment and Early Intervention</a:t>
            </a:r>
            <a:endParaRPr lang="en-US" dirty="0">
              <a:latin typeface="Sommet Bold" pitchFamily="50" charset="0"/>
            </a:endParaRPr>
          </a:p>
        </p:txBody>
      </p:sp>
      <p:sp>
        <p:nvSpPr>
          <p:cNvPr id="5" name="TextBox 4"/>
          <p:cNvSpPr txBox="1"/>
          <p:nvPr/>
        </p:nvSpPr>
        <p:spPr>
          <a:xfrm>
            <a:off x="4788024" y="4149080"/>
            <a:ext cx="3168352" cy="1114151"/>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600" b="1" i="0" u="none" strike="noStrike" kern="1200" cap="none" spc="0" normalizeH="0" baseline="0" noProof="0" dirty="0" smtClean="0">
                <a:ln>
                  <a:noFill/>
                </a:ln>
                <a:solidFill>
                  <a:schemeClr val="tx1"/>
                </a:solidFill>
                <a:effectLst/>
                <a:uLnTx/>
                <a:uFillTx/>
                <a:latin typeface="Cambria" pitchFamily="18" charset="0"/>
              </a:rPr>
              <a:t>Dr Michael Tam</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400" b="1" i="1" noProof="0" dirty="0" smtClean="0">
                <a:latin typeface="Calibri" pitchFamily="34" charset="0"/>
              </a:rPr>
              <a:t>Lecturer in Primary Care</a:t>
            </a:r>
            <a:endParaRPr lang="en-AU" sz="1400" noProof="0" dirty="0" smtClean="0">
              <a:latin typeface="Calibri" pitchFamily="34" charset="0"/>
            </a:endParaRP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endParaRPr kumimoji="0" lang="en-AU" sz="1400" b="1" i="1" u="none" strike="noStrike" kern="1200" cap="none" spc="0" normalizeH="0" baseline="0" dirty="0" smtClean="0">
              <a:ln>
                <a:noFill/>
              </a:ln>
              <a:solidFill>
                <a:schemeClr val="tx1"/>
              </a:solidFill>
              <a:effectLst/>
              <a:uLnTx/>
              <a:uFillTx/>
              <a:latin typeface="Calibri" pitchFamily="34" charset="0"/>
            </a:endParaRP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400" b="1" noProof="0" dirty="0" smtClean="0">
                <a:latin typeface="Calibri" pitchFamily="34" charset="0"/>
              </a:rPr>
              <a:t>m.tam@unsw.edu.au</a:t>
            </a:r>
            <a:endParaRPr kumimoji="0" lang="en-GB" sz="1400" b="1" u="none" strike="noStrike" kern="1200" cap="none" spc="0" normalizeH="0" baseline="0" noProof="0" dirty="0" smtClean="0">
              <a:ln>
                <a:noFill/>
              </a:ln>
              <a:solidFill>
                <a:schemeClr val="tx1"/>
              </a:solidFill>
              <a:effectLst/>
              <a:uLnTx/>
              <a:uFillTx/>
              <a:latin typeface="Calibri" pitchFamily="34" charset="0"/>
            </a:endParaRPr>
          </a:p>
        </p:txBody>
      </p:sp>
      <p:pic>
        <p:nvPicPr>
          <p:cNvPr id="6" name="Picture 5" descr="UNSWcopyrightVB.gif"/>
          <p:cNvPicPr>
            <a:picLocks noChangeAspect="1"/>
          </p:cNvPicPr>
          <p:nvPr/>
        </p:nvPicPr>
        <p:blipFill>
          <a:blip r:embed="rId3" cstate="print"/>
          <a:stretch>
            <a:fillRect/>
          </a:stretch>
        </p:blipFill>
        <p:spPr>
          <a:xfrm>
            <a:off x="755575" y="3861048"/>
            <a:ext cx="3032633" cy="26642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AU" sz="2400" b="1" dirty="0" smtClean="0"/>
              <a:t>Absolute risk</a:t>
            </a:r>
            <a:endParaRPr lang="en-GB" sz="2400" b="1" dirty="0"/>
          </a:p>
        </p:txBody>
      </p:sp>
      <p:sp>
        <p:nvSpPr>
          <p:cNvPr id="7" name="Content Placeholder 6"/>
          <p:cNvSpPr>
            <a:spLocks noGrp="1"/>
          </p:cNvSpPr>
          <p:nvPr>
            <p:ph sz="half" idx="2"/>
          </p:nvPr>
        </p:nvSpPr>
        <p:spPr>
          <a:xfrm>
            <a:off x="457200" y="2174875"/>
            <a:ext cx="4040188" cy="2406253"/>
          </a:xfrm>
        </p:spPr>
        <p:txBody>
          <a:bodyPr/>
          <a:lstStyle/>
          <a:p>
            <a:r>
              <a:rPr lang="en-AU" sz="2000" dirty="0" smtClean="0"/>
              <a:t>The numerical probability of an event occurring within a specified period.</a:t>
            </a:r>
          </a:p>
          <a:p>
            <a:r>
              <a:rPr lang="en-AU" sz="2000" dirty="0" smtClean="0"/>
              <a:t>e.g., in Australia we </a:t>
            </a:r>
            <a:r>
              <a:rPr lang="en-AU" sz="2000" b="1" dirty="0" smtClean="0">
                <a:solidFill>
                  <a:schemeClr val="tx2">
                    <a:lumMod val="75000"/>
                  </a:schemeClr>
                </a:solidFill>
              </a:rPr>
              <a:t>use 5-year CVD absolute risks</a:t>
            </a:r>
            <a:r>
              <a:rPr lang="en-AU" sz="2000" dirty="0" smtClean="0"/>
              <a:t> </a:t>
            </a:r>
            <a:r>
              <a:rPr lang="en-AU" sz="2000" dirty="0" smtClean="0">
                <a:sym typeface="Wingdings" pitchFamily="2" charset="2"/>
              </a:rPr>
              <a:t> the probability of having CVD in the next 5-year period.</a:t>
            </a:r>
          </a:p>
        </p:txBody>
      </p:sp>
      <p:sp>
        <p:nvSpPr>
          <p:cNvPr id="8" name="Text Placeholder 7"/>
          <p:cNvSpPr>
            <a:spLocks noGrp="1"/>
          </p:cNvSpPr>
          <p:nvPr>
            <p:ph type="body" sz="quarter" idx="3"/>
          </p:nvPr>
        </p:nvSpPr>
        <p:spPr/>
        <p:txBody>
          <a:bodyPr/>
          <a:lstStyle/>
          <a:p>
            <a:r>
              <a:rPr lang="en-AU" sz="2400" b="1" dirty="0" smtClean="0"/>
              <a:t>Relative risk</a:t>
            </a:r>
            <a:endParaRPr lang="en-GB" sz="2400" b="1" dirty="0"/>
          </a:p>
        </p:txBody>
      </p:sp>
      <p:sp>
        <p:nvSpPr>
          <p:cNvPr id="9" name="Content Placeholder 8"/>
          <p:cNvSpPr>
            <a:spLocks noGrp="1"/>
          </p:cNvSpPr>
          <p:nvPr>
            <p:ph sz="quarter" idx="4"/>
          </p:nvPr>
        </p:nvSpPr>
        <p:spPr>
          <a:xfrm>
            <a:off x="4645025" y="2174875"/>
            <a:ext cx="4041775" cy="2406253"/>
          </a:xfrm>
        </p:spPr>
        <p:txBody>
          <a:bodyPr/>
          <a:lstStyle/>
          <a:p>
            <a:r>
              <a:rPr lang="en-AU" sz="2000" dirty="0" smtClean="0"/>
              <a:t>The ratio of the rate of events between two populations.</a:t>
            </a:r>
          </a:p>
          <a:p>
            <a:r>
              <a:rPr lang="en-AU" sz="2000" dirty="0" smtClean="0"/>
              <a:t>e.g., smokers have a higher relative risk of CVD compared to non-smokers.</a:t>
            </a:r>
            <a:endParaRPr lang="en-GB" sz="2000" dirty="0"/>
          </a:p>
        </p:txBody>
      </p:sp>
      <p:sp>
        <p:nvSpPr>
          <p:cNvPr id="4" name="Title 3"/>
          <p:cNvSpPr>
            <a:spLocks noGrp="1"/>
          </p:cNvSpPr>
          <p:nvPr>
            <p:ph type="title"/>
          </p:nvPr>
        </p:nvSpPr>
        <p:spPr/>
        <p:txBody>
          <a:bodyPr/>
          <a:lstStyle/>
          <a:p>
            <a:r>
              <a:rPr lang="en-AU" dirty="0" smtClean="0"/>
              <a:t>What is “absolute risk”?</a:t>
            </a:r>
            <a:endParaRPr lang="en-GB" dirty="0"/>
          </a:p>
        </p:txBody>
      </p:sp>
      <p:sp>
        <p:nvSpPr>
          <p:cNvPr id="10" name="Rectangle 9"/>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
        <p:nvSpPr>
          <p:cNvPr id="11" name="Content Placeholder 6"/>
          <p:cNvSpPr txBox="1">
            <a:spLocks/>
          </p:cNvSpPr>
          <p:nvPr/>
        </p:nvSpPr>
        <p:spPr>
          <a:xfrm>
            <a:off x="467544" y="4581128"/>
            <a:ext cx="8208912" cy="115212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AU" sz="2000" dirty="0" smtClean="0">
                <a:latin typeface="+mn-lt"/>
                <a:cs typeface="Microsoft Sans Serif" pitchFamily="34" charset="0"/>
                <a:sym typeface="Wingdings" pitchFamily="2" charset="2"/>
              </a:rPr>
              <a:t>The risk value can be expressed in a number of different ways, e.g.:</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AU" sz="2800" b="1" i="0" u="none" strike="noStrike" kern="1200" cap="none" spc="0" normalizeH="0" baseline="0" noProof="0" dirty="0" smtClean="0">
                <a:ln>
                  <a:noFill/>
                </a:ln>
                <a:solidFill>
                  <a:schemeClr val="tx1"/>
                </a:solidFill>
                <a:effectLst/>
                <a:uLnTx/>
                <a:uFillTx/>
                <a:latin typeface="+mn-lt"/>
                <a:ea typeface="+mn-ea"/>
                <a:cs typeface="Microsoft Sans Serif" pitchFamily="34" charset="0"/>
                <a:sym typeface="Wingdings" pitchFamily="2" charset="2"/>
              </a:rPr>
              <a:t>1 in 10 </a:t>
            </a:r>
            <a:r>
              <a:rPr kumimoji="0" lang="en-AU" sz="2800" i="0" u="none" strike="noStrike" kern="1200" cap="none" spc="0" normalizeH="0" baseline="0" noProof="0" dirty="0" smtClean="0">
                <a:ln>
                  <a:noFill/>
                </a:ln>
                <a:solidFill>
                  <a:schemeClr val="tx1"/>
                </a:solidFill>
                <a:effectLst/>
                <a:uLnTx/>
                <a:uFillTx/>
                <a:latin typeface="+mn-lt"/>
                <a:ea typeface="+mn-ea"/>
                <a:cs typeface="Microsoft Sans Serif" pitchFamily="34" charset="0"/>
                <a:sym typeface="Wingdings" pitchFamily="2" charset="2"/>
              </a:rPr>
              <a:t>=</a:t>
            </a:r>
            <a:r>
              <a:rPr kumimoji="0" lang="en-AU" sz="2800" b="1" i="0" u="none" strike="noStrike" kern="1200" cap="none" spc="0" normalizeH="0" baseline="0" noProof="0" dirty="0" smtClean="0">
                <a:ln>
                  <a:noFill/>
                </a:ln>
                <a:solidFill>
                  <a:schemeClr val="tx1"/>
                </a:solidFill>
                <a:effectLst/>
                <a:uLnTx/>
                <a:uFillTx/>
                <a:latin typeface="+mn-lt"/>
                <a:ea typeface="+mn-ea"/>
                <a:cs typeface="Microsoft Sans Serif" pitchFamily="34" charset="0"/>
                <a:sym typeface="Wingdings" pitchFamily="2" charset="2"/>
              </a:rPr>
              <a:t> 10% </a:t>
            </a:r>
            <a:r>
              <a:rPr kumimoji="0" lang="en-AU" sz="2800" i="0" u="none" strike="noStrike" kern="1200" cap="none" spc="0" normalizeH="0" baseline="0" noProof="0" dirty="0" smtClean="0">
                <a:ln>
                  <a:noFill/>
                </a:ln>
                <a:solidFill>
                  <a:schemeClr val="tx1"/>
                </a:solidFill>
                <a:effectLst/>
                <a:uLnTx/>
                <a:uFillTx/>
                <a:latin typeface="+mn-lt"/>
                <a:ea typeface="+mn-ea"/>
                <a:cs typeface="Microsoft Sans Serif" pitchFamily="34" charset="0"/>
                <a:sym typeface="Wingdings" pitchFamily="2" charset="2"/>
              </a:rPr>
              <a:t>=</a:t>
            </a:r>
            <a:r>
              <a:rPr kumimoji="0" lang="en-AU" sz="2800" b="1" i="0" u="none" strike="noStrike" kern="1200" cap="none" spc="0" normalizeH="0" baseline="0" noProof="0" dirty="0" smtClean="0">
                <a:ln>
                  <a:noFill/>
                </a:ln>
                <a:solidFill>
                  <a:schemeClr val="tx1"/>
                </a:solidFill>
                <a:effectLst/>
                <a:uLnTx/>
                <a:uFillTx/>
                <a:latin typeface="+mn-lt"/>
                <a:ea typeface="+mn-ea"/>
                <a:cs typeface="Microsoft Sans Serif" pitchFamily="34" charset="0"/>
                <a:sym typeface="Wingdings" pitchFamily="2" charset="2"/>
              </a:rPr>
              <a:t> 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Working with numbers – examples</a:t>
            </a:r>
            <a:endParaRPr lang="en-GB" dirty="0"/>
          </a:p>
        </p:txBody>
      </p:sp>
      <p:sp>
        <p:nvSpPr>
          <p:cNvPr id="10" name="Content Placeholder 9"/>
          <p:cNvSpPr>
            <a:spLocks noGrp="1"/>
          </p:cNvSpPr>
          <p:nvPr>
            <p:ph idx="1"/>
          </p:nvPr>
        </p:nvSpPr>
        <p:spPr/>
        <p:txBody>
          <a:bodyPr/>
          <a:lstStyle/>
          <a:p>
            <a:r>
              <a:rPr lang="en-AU" sz="2400" dirty="0" smtClean="0"/>
              <a:t>Let’s say that the baseline risk of CVD is 12% by age 60:</a:t>
            </a:r>
          </a:p>
          <a:p>
            <a:pPr algn="ctr"/>
            <a:r>
              <a:rPr lang="en-AU" sz="2400" dirty="0" smtClean="0"/>
              <a:t>i.e., </a:t>
            </a:r>
            <a:r>
              <a:rPr lang="en-AU" sz="2400" b="1" dirty="0" smtClean="0">
                <a:solidFill>
                  <a:schemeClr val="tx2">
                    <a:lumMod val="75000"/>
                  </a:schemeClr>
                </a:solidFill>
              </a:rPr>
              <a:t>absolute risk</a:t>
            </a:r>
            <a:r>
              <a:rPr lang="en-AU" sz="2400" b="1" baseline="-25000" dirty="0" smtClean="0">
                <a:solidFill>
                  <a:schemeClr val="tx2">
                    <a:lumMod val="75000"/>
                  </a:schemeClr>
                </a:solidFill>
              </a:rPr>
              <a:t>(baseline)</a:t>
            </a:r>
            <a:r>
              <a:rPr lang="en-AU" sz="2400" b="1" dirty="0" smtClean="0">
                <a:solidFill>
                  <a:schemeClr val="tx2">
                    <a:lumMod val="75000"/>
                  </a:schemeClr>
                </a:solidFill>
              </a:rPr>
              <a:t> = 0.12 = 12%</a:t>
            </a:r>
          </a:p>
          <a:p>
            <a:endParaRPr lang="en-AU" sz="1800" dirty="0" smtClean="0"/>
          </a:p>
          <a:p>
            <a:r>
              <a:rPr lang="en-AU" sz="2400" dirty="0" smtClean="0"/>
              <a:t>If drug X reduces the likelihood of CVD by 25%, then:</a:t>
            </a:r>
          </a:p>
          <a:p>
            <a:pPr algn="ctr"/>
            <a:r>
              <a:rPr lang="en-AU" sz="2400" b="1" dirty="0" smtClean="0">
                <a:solidFill>
                  <a:schemeClr val="tx2">
                    <a:lumMod val="75000"/>
                  </a:schemeClr>
                </a:solidFill>
              </a:rPr>
              <a:t>relative risk reduction</a:t>
            </a:r>
            <a:r>
              <a:rPr lang="en-AU" sz="2400" b="1" baseline="-25000" dirty="0" smtClean="0">
                <a:solidFill>
                  <a:schemeClr val="tx2">
                    <a:lumMod val="75000"/>
                  </a:schemeClr>
                </a:solidFill>
              </a:rPr>
              <a:t>(drug X)</a:t>
            </a:r>
            <a:r>
              <a:rPr lang="en-AU" sz="2400" b="1" dirty="0" smtClean="0">
                <a:solidFill>
                  <a:schemeClr val="tx2">
                    <a:lumMod val="75000"/>
                  </a:schemeClr>
                </a:solidFill>
              </a:rPr>
              <a:t> = 0.25 = 25%</a:t>
            </a:r>
          </a:p>
          <a:p>
            <a:pPr algn="ctr"/>
            <a:endParaRPr lang="en-AU" sz="1800" b="1" dirty="0" smtClean="0">
              <a:solidFill>
                <a:schemeClr val="tx2">
                  <a:lumMod val="75000"/>
                </a:schemeClr>
              </a:solidFill>
            </a:endParaRPr>
          </a:p>
          <a:p>
            <a:r>
              <a:rPr lang="en-AU" sz="2400" dirty="0" smtClean="0"/>
              <a:t>The absolute risk of CVD by age 60 if drug X is used:</a:t>
            </a:r>
          </a:p>
        </p:txBody>
      </p:sp>
      <p:sp>
        <p:nvSpPr>
          <p:cNvPr id="7" name="Rectangle 6"/>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graphicFrame>
        <p:nvGraphicFramePr>
          <p:cNvPr id="11" name="Table 10"/>
          <p:cNvGraphicFramePr>
            <a:graphicFrameLocks noGrp="1"/>
          </p:cNvGraphicFramePr>
          <p:nvPr/>
        </p:nvGraphicFramePr>
        <p:xfrm>
          <a:off x="2195736" y="4365104"/>
          <a:ext cx="5688632" cy="1280160"/>
        </p:xfrm>
        <a:graphic>
          <a:graphicData uri="http://schemas.openxmlformats.org/drawingml/2006/table">
            <a:tbl>
              <a:tblPr firstRow="1" bandRow="1">
                <a:tableStyleId>{5C22544A-7EE6-4342-B048-85BDC9FD1C3A}</a:tableStyleId>
              </a:tblPr>
              <a:tblGrid>
                <a:gridCol w="1277040"/>
                <a:gridCol w="4411592"/>
              </a:tblGrid>
              <a:tr h="370840">
                <a:tc>
                  <a:txBody>
                    <a:bodyPr/>
                    <a:lstStyle/>
                    <a:p>
                      <a:pPr algn="r"/>
                      <a:r>
                        <a:rPr lang="en-AU" sz="2400" b="1" dirty="0" smtClean="0">
                          <a:solidFill>
                            <a:schemeClr val="tx2">
                              <a:lumMod val="75000"/>
                            </a:schemeClr>
                          </a:solidFill>
                        </a:rPr>
                        <a:t>AR</a:t>
                      </a:r>
                      <a:r>
                        <a:rPr lang="en-AU" sz="2400" b="1" baseline="-25000" dirty="0" smtClean="0">
                          <a:solidFill>
                            <a:schemeClr val="tx2">
                              <a:lumMod val="75000"/>
                            </a:schemeClr>
                          </a:solidFill>
                        </a:rPr>
                        <a:t>(drug X)</a:t>
                      </a:r>
                      <a:endParaRPr lang="en-GB" sz="2400" dirty="0"/>
                    </a:p>
                  </a:txBody>
                  <a:tcPr>
                    <a:noFill/>
                  </a:tcPr>
                </a:tc>
                <a:tc>
                  <a:txBody>
                    <a:bodyPr/>
                    <a:lstStyle/>
                    <a:p>
                      <a:r>
                        <a:rPr lang="en-AU" sz="2400" b="1" dirty="0" smtClean="0">
                          <a:solidFill>
                            <a:schemeClr val="tx2">
                              <a:lumMod val="75000"/>
                            </a:schemeClr>
                          </a:solidFill>
                        </a:rPr>
                        <a:t>= AR</a:t>
                      </a:r>
                      <a:r>
                        <a:rPr lang="en-AU" sz="2400" b="1" baseline="-25000" dirty="0" smtClean="0">
                          <a:solidFill>
                            <a:schemeClr val="tx2">
                              <a:lumMod val="75000"/>
                            </a:schemeClr>
                          </a:solidFill>
                        </a:rPr>
                        <a:t>(baseline)</a:t>
                      </a:r>
                      <a:r>
                        <a:rPr lang="en-AU" sz="2400" b="1" dirty="0" smtClean="0">
                          <a:solidFill>
                            <a:schemeClr val="tx2">
                              <a:lumMod val="75000"/>
                            </a:schemeClr>
                          </a:solidFill>
                        </a:rPr>
                        <a:t> × (1 - RRR</a:t>
                      </a:r>
                      <a:r>
                        <a:rPr lang="en-AU" sz="2400" b="1" baseline="-25000" dirty="0" smtClean="0">
                          <a:solidFill>
                            <a:schemeClr val="tx2">
                              <a:lumMod val="75000"/>
                            </a:schemeClr>
                          </a:solidFill>
                        </a:rPr>
                        <a:t>(drug X)</a:t>
                      </a:r>
                      <a:r>
                        <a:rPr lang="en-AU" sz="2400" b="1" dirty="0" smtClean="0">
                          <a:solidFill>
                            <a:schemeClr val="tx2">
                              <a:lumMod val="7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AU" sz="2400" b="0" dirty="0" smtClean="0">
                          <a:solidFill>
                            <a:schemeClr val="tx1"/>
                          </a:solidFill>
                        </a:rPr>
                        <a:t>= 0.12 </a:t>
                      </a:r>
                      <a:r>
                        <a:rPr lang="en-AU" sz="2400" b="1" dirty="0" smtClean="0">
                          <a:solidFill>
                            <a:schemeClr val="tx1"/>
                          </a:solidFill>
                        </a:rPr>
                        <a:t>×</a:t>
                      </a:r>
                      <a:r>
                        <a:rPr lang="en-AU" sz="2400" b="0" dirty="0" smtClean="0">
                          <a:solidFill>
                            <a:schemeClr val="tx1"/>
                          </a:solidFill>
                        </a:rPr>
                        <a:t> 0.75</a:t>
                      </a:r>
                    </a:p>
                  </a:txBody>
                  <a:tcP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2400" b="1" dirty="0" smtClean="0">
                          <a:solidFill>
                            <a:schemeClr val="tx2">
                              <a:lumMod val="75000"/>
                            </a:schemeClr>
                          </a:solidFill>
                        </a:rPr>
                        <a:t>AR</a:t>
                      </a:r>
                      <a:r>
                        <a:rPr lang="en-AU" sz="2400" b="1" baseline="-25000" dirty="0" smtClean="0">
                          <a:solidFill>
                            <a:schemeClr val="tx2">
                              <a:lumMod val="75000"/>
                            </a:schemeClr>
                          </a:solidFill>
                        </a:rPr>
                        <a:t>(drug X)</a:t>
                      </a:r>
                      <a:endParaRPr lang="en-GB" sz="2400" dirty="0" smtClean="0"/>
                    </a:p>
                  </a:txBody>
                  <a:tcPr>
                    <a:noFill/>
                  </a:tcPr>
                </a:tc>
                <a:tc>
                  <a:txBody>
                    <a:bodyPr/>
                    <a:lstStyle/>
                    <a:p>
                      <a:r>
                        <a:rPr lang="en-AU" sz="2400" b="1" dirty="0" smtClean="0">
                          <a:solidFill>
                            <a:schemeClr val="tx2">
                              <a:lumMod val="75000"/>
                            </a:schemeClr>
                          </a:solidFill>
                        </a:rPr>
                        <a:t>= 0.09 = 9%</a:t>
                      </a:r>
                      <a:endParaRPr lang="en-GB" sz="2400" b="1" dirty="0">
                        <a:solidFill>
                          <a:schemeClr val="tx2">
                            <a:lumMod val="75000"/>
                          </a:schemeClr>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Working with numbers – examples</a:t>
            </a:r>
            <a:endParaRPr lang="en-GB" dirty="0"/>
          </a:p>
        </p:txBody>
      </p:sp>
      <p:sp>
        <p:nvSpPr>
          <p:cNvPr id="10" name="Content Placeholder 9"/>
          <p:cNvSpPr>
            <a:spLocks noGrp="1"/>
          </p:cNvSpPr>
          <p:nvPr>
            <p:ph idx="1"/>
          </p:nvPr>
        </p:nvSpPr>
        <p:spPr/>
        <p:txBody>
          <a:bodyPr/>
          <a:lstStyle/>
          <a:p>
            <a:r>
              <a:rPr lang="en-AU" sz="2400" dirty="0" smtClean="0"/>
              <a:t>Now:</a:t>
            </a:r>
          </a:p>
          <a:p>
            <a:endParaRPr lang="en-AU" sz="2400" dirty="0" smtClean="0"/>
          </a:p>
          <a:p>
            <a:endParaRPr lang="en-AU" sz="2400" dirty="0" smtClean="0"/>
          </a:p>
          <a:p>
            <a:endParaRPr lang="en-AU" sz="2400" dirty="0" smtClean="0"/>
          </a:p>
          <a:p>
            <a:endParaRPr lang="en-AU" sz="2400" dirty="0" smtClean="0"/>
          </a:p>
          <a:p>
            <a:r>
              <a:rPr lang="en-AU" sz="2400" dirty="0" smtClean="0"/>
              <a:t>Also:					So:</a:t>
            </a:r>
          </a:p>
        </p:txBody>
      </p:sp>
      <p:sp>
        <p:nvSpPr>
          <p:cNvPr id="7" name="Rectangle 6"/>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graphicFrame>
        <p:nvGraphicFramePr>
          <p:cNvPr id="11" name="Table 10"/>
          <p:cNvGraphicFramePr>
            <a:graphicFrameLocks noGrp="1"/>
          </p:cNvGraphicFramePr>
          <p:nvPr/>
        </p:nvGraphicFramePr>
        <p:xfrm>
          <a:off x="1187624" y="1988840"/>
          <a:ext cx="6336704" cy="1280160"/>
        </p:xfrm>
        <a:graphic>
          <a:graphicData uri="http://schemas.openxmlformats.org/drawingml/2006/table">
            <a:tbl>
              <a:tblPr firstRow="1" bandRow="1">
                <a:tableStyleId>{5C22544A-7EE6-4342-B048-85BDC9FD1C3A}</a:tableStyleId>
              </a:tblPr>
              <a:tblGrid>
                <a:gridCol w="3096344"/>
                <a:gridCol w="3240360"/>
              </a:tblGrid>
              <a:tr h="370840">
                <a:tc>
                  <a:txBody>
                    <a:bodyPr/>
                    <a:lstStyle/>
                    <a:p>
                      <a:pPr algn="r"/>
                      <a:r>
                        <a:rPr lang="en-AU" sz="2400" b="1" dirty="0" smtClean="0">
                          <a:solidFill>
                            <a:schemeClr val="tx2">
                              <a:lumMod val="75000"/>
                            </a:schemeClr>
                          </a:solidFill>
                        </a:rPr>
                        <a:t>absolute risk reduction</a:t>
                      </a:r>
                      <a:endParaRPr lang="en-GB" sz="2400" dirty="0"/>
                    </a:p>
                  </a:txBody>
                  <a:tcPr>
                    <a:noFill/>
                  </a:tcPr>
                </a:tc>
                <a:tc>
                  <a:txBody>
                    <a:bodyPr/>
                    <a:lstStyle/>
                    <a:p>
                      <a:r>
                        <a:rPr lang="en-AU" sz="2400" b="1" dirty="0" smtClean="0">
                          <a:solidFill>
                            <a:schemeClr val="tx2">
                              <a:lumMod val="75000"/>
                            </a:schemeClr>
                          </a:solidFill>
                        </a:rPr>
                        <a:t>= AR</a:t>
                      </a:r>
                      <a:r>
                        <a:rPr lang="en-AU" sz="2400" b="1" baseline="-25000" dirty="0" smtClean="0">
                          <a:solidFill>
                            <a:schemeClr val="tx2">
                              <a:lumMod val="75000"/>
                            </a:schemeClr>
                          </a:solidFill>
                        </a:rPr>
                        <a:t>(baseline)</a:t>
                      </a:r>
                      <a:r>
                        <a:rPr lang="en-AU" sz="2400" b="1" dirty="0" smtClean="0">
                          <a:solidFill>
                            <a:schemeClr val="tx2">
                              <a:lumMod val="75000"/>
                            </a:schemeClr>
                          </a:solidFill>
                        </a:rPr>
                        <a:t> − AR</a:t>
                      </a:r>
                      <a:r>
                        <a:rPr lang="en-AU" sz="2400" b="1" baseline="-25000" dirty="0" smtClean="0">
                          <a:solidFill>
                            <a:schemeClr val="tx2">
                              <a:lumMod val="75000"/>
                            </a:schemeClr>
                          </a:solidFill>
                        </a:rPr>
                        <a:t>(drug X)</a:t>
                      </a:r>
                      <a:endParaRPr lang="en-AU" sz="2400" b="1" dirty="0" smtClean="0">
                        <a:solidFill>
                          <a:schemeClr val="tx2">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2400" b="0" dirty="0" smtClean="0">
                          <a:solidFill>
                            <a:schemeClr val="tx1"/>
                          </a:solidFill>
                        </a:rPr>
                        <a:t>= 0.12 − </a:t>
                      </a:r>
                      <a:r>
                        <a:rPr lang="en-AU" sz="2400" b="0" baseline="0" dirty="0" smtClean="0">
                          <a:solidFill>
                            <a:schemeClr val="tx1"/>
                          </a:solidFill>
                        </a:rPr>
                        <a:t>0.09</a:t>
                      </a:r>
                      <a:endParaRPr lang="en-AU" sz="2400" b="0" dirty="0" smtClean="0">
                        <a:solidFill>
                          <a:schemeClr val="tx1"/>
                        </a:solidFill>
                      </a:endParaRPr>
                    </a:p>
                  </a:txBody>
                  <a:tcP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2400" b="1" dirty="0" smtClean="0">
                          <a:solidFill>
                            <a:schemeClr val="tx2">
                              <a:lumMod val="75000"/>
                            </a:schemeClr>
                          </a:solidFill>
                        </a:rPr>
                        <a:t>ARR</a:t>
                      </a:r>
                      <a:endParaRPr lang="en-GB" sz="2400" dirty="0" smtClean="0"/>
                    </a:p>
                  </a:txBody>
                  <a:tcPr>
                    <a:noFill/>
                  </a:tcPr>
                </a:tc>
                <a:tc>
                  <a:txBody>
                    <a:bodyPr/>
                    <a:lstStyle/>
                    <a:p>
                      <a:r>
                        <a:rPr lang="en-AU" sz="2400" b="1" dirty="0" smtClean="0">
                          <a:solidFill>
                            <a:schemeClr val="tx2">
                              <a:lumMod val="75000"/>
                            </a:schemeClr>
                          </a:solidFill>
                        </a:rPr>
                        <a:t>= 0.03 = 3%</a:t>
                      </a:r>
                    </a:p>
                  </a:txBody>
                  <a:tcPr>
                    <a:noFill/>
                  </a:tcPr>
                </a:tc>
              </a:tr>
            </a:tbl>
          </a:graphicData>
        </a:graphic>
      </p:graphicFrame>
      <p:graphicFrame>
        <p:nvGraphicFramePr>
          <p:cNvPr id="1026" name="Object 2"/>
          <p:cNvGraphicFramePr>
            <a:graphicFrameLocks noChangeAspect="1"/>
          </p:cNvGraphicFramePr>
          <p:nvPr/>
        </p:nvGraphicFramePr>
        <p:xfrm>
          <a:off x="683568" y="4077072"/>
          <a:ext cx="2720102" cy="1277543"/>
        </p:xfrm>
        <a:graphic>
          <a:graphicData uri="http://schemas.openxmlformats.org/presentationml/2006/ole">
            <mc:AlternateContent xmlns:mc="http://schemas.openxmlformats.org/markup-compatibility/2006">
              <mc:Choice xmlns:v="urn:schemas-microsoft-com:vml" Requires="v">
                <p:oleObj spid="_x0000_s1027" name="Equation" r:id="rId4" imgW="838080" imgH="393480" progId="Equation.3">
                  <p:embed/>
                </p:oleObj>
              </mc:Choice>
              <mc:Fallback>
                <p:oleObj name="Equation" r:id="rId4" imgW="8380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077072"/>
                        <a:ext cx="2720102" cy="1277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4644008" y="4221088"/>
          <a:ext cx="3960440" cy="914400"/>
        </p:xfrm>
        <a:graphic>
          <a:graphicData uri="http://schemas.openxmlformats.org/drawingml/2006/table">
            <a:tbl>
              <a:tblPr firstRow="1" bandRow="1">
                <a:tableStyleId>{5C22544A-7EE6-4342-B048-85BDC9FD1C3A}</a:tableStyleId>
              </a:tblPr>
              <a:tblGrid>
                <a:gridCol w="1935215"/>
                <a:gridCol w="2025225"/>
              </a:tblGrid>
              <a:tr h="370840">
                <a:tc>
                  <a:txBody>
                    <a:bodyPr/>
                    <a:lstStyle/>
                    <a:p>
                      <a:pPr algn="r"/>
                      <a:r>
                        <a:rPr lang="en-AU" sz="2400" b="1" dirty="0" smtClean="0">
                          <a:solidFill>
                            <a:schemeClr val="tx2">
                              <a:lumMod val="75000"/>
                            </a:schemeClr>
                          </a:solidFill>
                        </a:rPr>
                        <a:t>NNT</a:t>
                      </a:r>
                      <a:r>
                        <a:rPr lang="en-AU" sz="2400" b="1" baseline="-25000" dirty="0" smtClean="0">
                          <a:solidFill>
                            <a:schemeClr val="tx2">
                              <a:lumMod val="75000"/>
                            </a:schemeClr>
                          </a:solidFill>
                        </a:rPr>
                        <a:t>(drug X)</a:t>
                      </a:r>
                      <a:endParaRPr lang="en-GB" sz="2400" dirty="0"/>
                    </a:p>
                  </a:txBody>
                  <a:tcPr>
                    <a:noFill/>
                  </a:tcPr>
                </a:tc>
                <a:tc>
                  <a:txBody>
                    <a:bodyPr/>
                    <a:lstStyle/>
                    <a:p>
                      <a:r>
                        <a:rPr lang="en-AU" sz="2400" b="1" dirty="0" smtClean="0">
                          <a:solidFill>
                            <a:schemeClr val="tx2">
                              <a:lumMod val="75000"/>
                            </a:schemeClr>
                          </a:solidFill>
                        </a:rPr>
                        <a:t>= 1 ÷ 0.03</a:t>
                      </a:r>
                      <a:endParaRPr lang="en-AU" sz="2400" b="0" dirty="0" smtClean="0">
                        <a:solidFill>
                          <a:schemeClr val="tx1"/>
                        </a:solidFill>
                      </a:endParaRPr>
                    </a:p>
                  </a:txBody>
                  <a:tcPr>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2400" dirty="0" smtClean="0"/>
                    </a:p>
                  </a:txBody>
                  <a:tcPr>
                    <a:noFill/>
                  </a:tcPr>
                </a:tc>
                <a:tc>
                  <a:txBody>
                    <a:bodyPr/>
                    <a:lstStyle/>
                    <a:p>
                      <a:r>
                        <a:rPr lang="en-AU" sz="2400" b="1" dirty="0" smtClean="0">
                          <a:solidFill>
                            <a:schemeClr val="tx2">
                              <a:lumMod val="75000"/>
                            </a:schemeClr>
                          </a:solidFill>
                        </a:rPr>
                        <a:t>≈ 33</a:t>
                      </a:r>
                    </a:p>
                  </a:txBody>
                  <a:tcP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use ARR and NNT?</a:t>
            </a:r>
            <a:endParaRPr lang="en-GB" dirty="0"/>
          </a:p>
        </p:txBody>
      </p:sp>
      <p:sp>
        <p:nvSpPr>
          <p:cNvPr id="4" name="Rectangle 3"/>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pic>
        <p:nvPicPr>
          <p:cNvPr id="7" name="Content Placeholder 6" descr="comparisons.png"/>
          <p:cNvPicPr>
            <a:picLocks noGrp="1" noChangeAspect="1"/>
          </p:cNvPicPr>
          <p:nvPr>
            <p:ph idx="1"/>
          </p:nvPr>
        </p:nvPicPr>
        <p:blipFill>
          <a:blip r:embed="rId3" cstate="print"/>
          <a:stretch>
            <a:fillRect/>
          </a:stretch>
        </p:blipFill>
        <p:spPr>
          <a:xfrm>
            <a:off x="457200" y="2808043"/>
            <a:ext cx="8229600" cy="16737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lgn="ctr">
              <a:buNone/>
            </a:pPr>
            <a:r>
              <a:rPr lang="en-AU" sz="2400" dirty="0" smtClean="0"/>
              <a:t>“...[risk] depends more closely on the combination and intensity of risk factors than on the presence of a single risk factor, because </a:t>
            </a:r>
            <a:r>
              <a:rPr lang="en-AU" sz="2800" b="1" dirty="0" smtClean="0">
                <a:solidFill>
                  <a:schemeClr val="tx2">
                    <a:lumMod val="75000"/>
                  </a:schemeClr>
                </a:solidFill>
              </a:rPr>
              <a:t>the cumulative effects of multiple risk factors may be synergistic</a:t>
            </a:r>
            <a:r>
              <a:rPr lang="en-AU" sz="2400" dirty="0" smtClean="0"/>
              <a:t>.”</a:t>
            </a:r>
            <a:endParaRPr lang="en-GB" sz="2400" dirty="0"/>
          </a:p>
        </p:txBody>
      </p:sp>
      <p:sp>
        <p:nvSpPr>
          <p:cNvPr id="4" name="Title 3"/>
          <p:cNvSpPr>
            <a:spLocks noGrp="1"/>
          </p:cNvSpPr>
          <p:nvPr>
            <p:ph type="title"/>
          </p:nvPr>
        </p:nvSpPr>
        <p:spPr/>
        <p:txBody>
          <a:bodyPr/>
          <a:lstStyle/>
          <a:p>
            <a:r>
              <a:rPr lang="en-AU" dirty="0" smtClean="0"/>
              <a:t>“Absolute” vs. “Individual” CVD risk approach</a:t>
            </a:r>
            <a:endParaRPr lang="en-GB" dirty="0"/>
          </a:p>
        </p:txBody>
      </p:sp>
      <p:pic>
        <p:nvPicPr>
          <p:cNvPr id="5" name="Picture 12" descr="http://heartdiseaseinutah.files.wordpress.com/2009/12/heart_disease_chart1.jpg"/>
          <p:cNvPicPr>
            <a:picLocks noGrp="1" noChangeAspect="1" noChangeArrowheads="1"/>
          </p:cNvPicPr>
          <p:nvPr>
            <p:ph sz="half" idx="1"/>
          </p:nvPr>
        </p:nvPicPr>
        <p:blipFill>
          <a:blip r:embed="rId3" cstate="print"/>
          <a:srcRect/>
          <a:stretch>
            <a:fillRect/>
          </a:stretch>
        </p:blipFill>
        <p:spPr bwMode="auto">
          <a:xfrm>
            <a:off x="318772" y="1772816"/>
            <a:ext cx="4227008" cy="3960440"/>
          </a:xfrm>
          <a:prstGeom prst="rect">
            <a:avLst/>
          </a:prstGeom>
          <a:noFill/>
        </p:spPr>
      </p:pic>
      <p:sp>
        <p:nvSpPr>
          <p:cNvPr id="6" name="TextBox 5"/>
          <p:cNvSpPr txBox="1"/>
          <p:nvPr/>
        </p:nvSpPr>
        <p:spPr>
          <a:xfrm>
            <a:off x="6228184" y="5229200"/>
            <a:ext cx="1440160" cy="683264"/>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From  “Executive Summary”</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(p. 2):</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guidelinesassessment.png"/>
          <p:cNvPicPr>
            <a:picLocks noChangeAspect="1"/>
          </p:cNvPicPr>
          <p:nvPr/>
        </p:nvPicPr>
        <p:blipFill>
          <a:blip r:embed="rId4" cstate="print"/>
          <a:srcRect t="8336"/>
          <a:stretch>
            <a:fillRect/>
          </a:stretch>
        </p:blipFill>
        <p:spPr>
          <a:xfrm>
            <a:off x="7740352" y="4509120"/>
            <a:ext cx="1224136" cy="1583763"/>
          </a:xfrm>
          <a:prstGeom prst="rect">
            <a:avLst/>
          </a:prstGeom>
        </p:spPr>
      </p:pic>
      <p:sp>
        <p:nvSpPr>
          <p:cNvPr id="9" name="Rectangle 8"/>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Risk assessment algorithm</a:t>
            </a:r>
            <a:endParaRPr lang="en-GB" dirty="0"/>
          </a:p>
        </p:txBody>
      </p:sp>
      <p:pic>
        <p:nvPicPr>
          <p:cNvPr id="8" name="Content Placeholder 7" descr="riskassessmentalgorithm.png"/>
          <p:cNvPicPr>
            <a:picLocks noGrp="1" noChangeAspect="1"/>
          </p:cNvPicPr>
          <p:nvPr>
            <p:ph idx="1"/>
          </p:nvPr>
        </p:nvPicPr>
        <p:blipFill>
          <a:blip r:embed="rId3" cstate="print"/>
          <a:stretch>
            <a:fillRect/>
          </a:stretch>
        </p:blipFill>
        <p:spPr>
          <a:xfrm>
            <a:off x="539552" y="1484784"/>
            <a:ext cx="3081260" cy="4321175"/>
          </a:xfrm>
        </p:spPr>
      </p:pic>
      <p:sp>
        <p:nvSpPr>
          <p:cNvPr id="5" name="Rectangle 4"/>
          <p:cNvSpPr/>
          <p:nvPr/>
        </p:nvSpPr>
        <p:spPr>
          <a:xfrm>
            <a:off x="467544" y="6309320"/>
            <a:ext cx="2486835" cy="369332"/>
          </a:xfrm>
          <a:prstGeom prst="rect">
            <a:avLst/>
          </a:prstGeom>
        </p:spPr>
        <p:txBody>
          <a:bodyPr wrap="none">
            <a:spAutoFit/>
          </a:bodyPr>
          <a:lstStyle/>
          <a:p>
            <a:r>
              <a:rPr lang="en-AU" b="1" dirty="0" smtClean="0">
                <a:solidFill>
                  <a:schemeClr val="tx2">
                    <a:lumMod val="75000"/>
                  </a:schemeClr>
                </a:solidFill>
                <a:latin typeface="+mn-lt"/>
              </a:rPr>
              <a:t>Identify the information</a:t>
            </a:r>
            <a:endParaRPr lang="en-GB" dirty="0">
              <a:latin typeface="+mn-lt"/>
            </a:endParaRPr>
          </a:p>
        </p:txBody>
      </p:sp>
      <p:pic>
        <p:nvPicPr>
          <p:cNvPr id="9" name="Picture 8" descr="CVDmanagementcover.png"/>
          <p:cNvPicPr>
            <a:picLocks noChangeAspect="1"/>
          </p:cNvPicPr>
          <p:nvPr/>
        </p:nvPicPr>
        <p:blipFill>
          <a:blip r:embed="rId4" cstate="print"/>
          <a:stretch>
            <a:fillRect/>
          </a:stretch>
        </p:blipFill>
        <p:spPr>
          <a:xfrm>
            <a:off x="7740352" y="188640"/>
            <a:ext cx="1218740" cy="1728000"/>
          </a:xfrm>
          <a:prstGeom prst="rect">
            <a:avLst/>
          </a:prstGeom>
        </p:spPr>
      </p:pic>
      <p:sp>
        <p:nvSpPr>
          <p:cNvPr id="10" name="TextBox 9"/>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2):</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3779912" y="1772816"/>
            <a:ext cx="3816424" cy="904863"/>
          </a:xfrm>
          <a:prstGeom prst="rect">
            <a:avLst/>
          </a:prstGeom>
        </p:spPr>
        <p:txBody>
          <a:bodyPr wrap="square" rtlCol="0">
            <a:spAutoFit/>
          </a:bodyPr>
          <a:lstStyle/>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mn-lt"/>
                <a:ea typeface="+mn-ea"/>
                <a:cs typeface="+mn-cs"/>
              </a:rPr>
              <a:t>Target group</a:t>
            </a: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lang="en-GB" sz="2400" b="1" dirty="0" smtClean="0">
                <a:latin typeface="+mn-lt"/>
              </a:rPr>
              <a:t>Information to gather</a:t>
            </a:r>
          </a:p>
        </p:txBody>
      </p:sp>
      <p:sp>
        <p:nvSpPr>
          <p:cNvPr id="12" name="TextBox 11"/>
          <p:cNvSpPr txBox="1"/>
          <p:nvPr/>
        </p:nvSpPr>
        <p:spPr>
          <a:xfrm>
            <a:off x="3779912" y="3284984"/>
            <a:ext cx="3816424" cy="2308324"/>
          </a:xfrm>
          <a:prstGeom prst="rect">
            <a:avLst/>
          </a:prstGeom>
        </p:spPr>
        <p:txBody>
          <a:bodyPr wrap="square" rtlCol="0">
            <a:spAutoFit/>
          </a:bodyPr>
          <a:lstStyle/>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mn-lt"/>
                <a:ea typeface="+mn-ea"/>
                <a:cs typeface="+mn-cs"/>
              </a:rPr>
              <a:t>Already at high risk?</a:t>
            </a: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endParaRPr lang="en-AU" sz="2400" b="1" dirty="0" smtClean="0">
              <a:latin typeface="+mn-lt"/>
            </a:endParaRP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endParaRPr kumimoji="0" lang="en-AU"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lang="en-AU" sz="2400" b="1" noProof="0" dirty="0" smtClean="0">
                <a:latin typeface="+mn-lt"/>
              </a:rPr>
              <a:t>	</a:t>
            </a:r>
            <a:r>
              <a:rPr lang="en-AU" sz="2400" noProof="0" dirty="0" smtClean="0">
                <a:latin typeface="+mn-lt"/>
              </a:rPr>
              <a:t>if “no”, use risk calculator</a:t>
            </a:r>
          </a:p>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u="none" strike="noStrike" kern="1200" cap="none" spc="0" normalizeH="0" baseline="0" dirty="0" smtClean="0">
                <a:ln>
                  <a:noFill/>
                </a:ln>
                <a:solidFill>
                  <a:schemeClr val="tx1"/>
                </a:solidFill>
                <a:effectLst/>
                <a:uLnTx/>
                <a:uFillTx/>
                <a:latin typeface="+mn-lt"/>
                <a:ea typeface="+mn-ea"/>
                <a:cs typeface="+mn-cs"/>
              </a:rPr>
              <a:t>Management</a:t>
            </a:r>
            <a:endParaRPr kumimoji="0" lang="en-AU" sz="2800" b="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group</a:t>
            </a:r>
            <a:endParaRPr lang="en-GB" dirty="0"/>
          </a:p>
        </p:txBody>
      </p:sp>
      <p:sp>
        <p:nvSpPr>
          <p:cNvPr id="3" name="Content Placeholder 2"/>
          <p:cNvSpPr>
            <a:spLocks noGrp="1"/>
          </p:cNvSpPr>
          <p:nvPr>
            <p:ph idx="1"/>
          </p:nvPr>
        </p:nvSpPr>
        <p:spPr/>
        <p:txBody>
          <a:bodyPr/>
          <a:lstStyle/>
          <a:p>
            <a:r>
              <a:rPr lang="en-GB" dirty="0" smtClean="0"/>
              <a:t>All adults aged 45 years and over without known history of CVD.</a:t>
            </a:r>
          </a:p>
          <a:p>
            <a:endParaRPr lang="en-GB" dirty="0" smtClean="0"/>
          </a:p>
          <a:p>
            <a:r>
              <a:rPr lang="en-GB" dirty="0" smtClean="0"/>
              <a:t>Aboriginal and Torres Strait Islander peoples aged 35 years or older.</a:t>
            </a:r>
            <a:endParaRPr lang="en-GB" dirty="0"/>
          </a:p>
        </p:txBody>
      </p:sp>
      <p:sp>
        <p:nvSpPr>
          <p:cNvPr id="4" name="Rectangle 3"/>
          <p:cNvSpPr/>
          <p:nvPr/>
        </p:nvSpPr>
        <p:spPr>
          <a:xfrm>
            <a:off x="467544" y="6309320"/>
            <a:ext cx="2486835" cy="369332"/>
          </a:xfrm>
          <a:prstGeom prst="rect">
            <a:avLst/>
          </a:prstGeom>
        </p:spPr>
        <p:txBody>
          <a:bodyPr wrap="none">
            <a:spAutoFit/>
          </a:bodyPr>
          <a:lstStyle/>
          <a:p>
            <a:r>
              <a:rPr lang="en-AU" b="1" dirty="0" smtClean="0">
                <a:solidFill>
                  <a:schemeClr val="tx2">
                    <a:lumMod val="75000"/>
                  </a:schemeClr>
                </a:solidFill>
                <a:latin typeface="+mn-lt"/>
              </a:rPr>
              <a:t>Identify the information</a:t>
            </a:r>
            <a:endParaRPr lang="en-GB"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buNone/>
            </a:pPr>
            <a:r>
              <a:rPr lang="en-AU" sz="2400" b="1" dirty="0" smtClean="0"/>
              <a:t>Modifiable risk factors</a:t>
            </a:r>
          </a:p>
          <a:p>
            <a:r>
              <a:rPr lang="en-AU" dirty="0" smtClean="0"/>
              <a:t>smoking</a:t>
            </a:r>
          </a:p>
          <a:p>
            <a:r>
              <a:rPr lang="en-AU" dirty="0" smtClean="0"/>
              <a:t>blood pressure</a:t>
            </a:r>
          </a:p>
          <a:p>
            <a:r>
              <a:rPr lang="en-AU" dirty="0" smtClean="0"/>
              <a:t>serum lipids</a:t>
            </a:r>
          </a:p>
          <a:p>
            <a:r>
              <a:rPr lang="en-AU" dirty="0" smtClean="0"/>
              <a:t>waist circumference and BMI</a:t>
            </a:r>
          </a:p>
          <a:p>
            <a:r>
              <a:rPr lang="en-AU" dirty="0" smtClean="0"/>
              <a:t>nutrition</a:t>
            </a:r>
          </a:p>
          <a:p>
            <a:r>
              <a:rPr lang="en-AU" dirty="0" smtClean="0"/>
              <a:t>physical activity level</a:t>
            </a:r>
          </a:p>
          <a:p>
            <a:r>
              <a:rPr lang="en-AU" dirty="0" smtClean="0"/>
              <a:t>alcohol intake</a:t>
            </a:r>
            <a:endParaRPr lang="en-GB" dirty="0"/>
          </a:p>
        </p:txBody>
      </p:sp>
      <p:sp>
        <p:nvSpPr>
          <p:cNvPr id="5" name="Content Placeholder 4"/>
          <p:cNvSpPr>
            <a:spLocks noGrp="1"/>
          </p:cNvSpPr>
          <p:nvPr>
            <p:ph sz="half" idx="2"/>
          </p:nvPr>
        </p:nvSpPr>
        <p:spPr/>
        <p:txBody>
          <a:bodyPr/>
          <a:lstStyle/>
          <a:p>
            <a:pPr>
              <a:buNone/>
            </a:pPr>
            <a:r>
              <a:rPr lang="en-AU" sz="2400" b="1" dirty="0" smtClean="0"/>
              <a:t>Non-modifiable</a:t>
            </a:r>
            <a:endParaRPr lang="en-AU" b="1" dirty="0" smtClean="0"/>
          </a:p>
          <a:p>
            <a:r>
              <a:rPr lang="en-AU" dirty="0" smtClean="0"/>
              <a:t>age and sex</a:t>
            </a:r>
          </a:p>
          <a:p>
            <a:r>
              <a:rPr lang="en-AU" dirty="0" smtClean="0"/>
              <a:t>family history</a:t>
            </a:r>
          </a:p>
          <a:p>
            <a:r>
              <a:rPr lang="en-AU" dirty="0" smtClean="0"/>
              <a:t>social history (cultural identify, ethnicity, SES, mental health)</a:t>
            </a:r>
          </a:p>
          <a:p>
            <a:endParaRPr lang="en-AU" dirty="0" smtClean="0"/>
          </a:p>
          <a:p>
            <a:pPr>
              <a:buNone/>
            </a:pPr>
            <a:r>
              <a:rPr lang="en-AU" sz="2400" b="1" dirty="0" smtClean="0"/>
              <a:t>Related conditions</a:t>
            </a:r>
          </a:p>
          <a:p>
            <a:r>
              <a:rPr lang="en-AU" dirty="0" smtClean="0"/>
              <a:t>diabetes</a:t>
            </a:r>
          </a:p>
          <a:p>
            <a:r>
              <a:rPr lang="en-AU" dirty="0" smtClean="0"/>
              <a:t>chronic kidney disease</a:t>
            </a:r>
          </a:p>
          <a:p>
            <a:r>
              <a:rPr lang="en-AU" dirty="0" smtClean="0"/>
              <a:t>familial </a:t>
            </a:r>
            <a:r>
              <a:rPr lang="en-AU" dirty="0" err="1" smtClean="0"/>
              <a:t>hypercholesterolaemia</a:t>
            </a:r>
            <a:endParaRPr lang="en-AU" dirty="0" smtClean="0"/>
          </a:p>
          <a:p>
            <a:r>
              <a:rPr lang="en-AU" dirty="0" err="1" smtClean="0"/>
              <a:t>atrial</a:t>
            </a:r>
            <a:r>
              <a:rPr lang="en-AU" dirty="0" smtClean="0"/>
              <a:t> fibrillation</a:t>
            </a:r>
            <a:endParaRPr lang="en-GB" dirty="0"/>
          </a:p>
        </p:txBody>
      </p:sp>
      <p:sp>
        <p:nvSpPr>
          <p:cNvPr id="2" name="Title 1"/>
          <p:cNvSpPr>
            <a:spLocks noGrp="1"/>
          </p:cNvSpPr>
          <p:nvPr>
            <p:ph type="title"/>
          </p:nvPr>
        </p:nvSpPr>
        <p:spPr/>
        <p:txBody>
          <a:bodyPr/>
          <a:lstStyle/>
          <a:p>
            <a:r>
              <a:rPr lang="en-AU" dirty="0" smtClean="0"/>
              <a:t>Comprehensive risk assessment</a:t>
            </a:r>
            <a:endParaRPr lang="en-GB" dirty="0"/>
          </a:p>
        </p:txBody>
      </p:sp>
      <p:sp>
        <p:nvSpPr>
          <p:cNvPr id="7" name="TextBox 6"/>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6):</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guidelinesassessment.png"/>
          <p:cNvPicPr>
            <a:picLocks noChangeAspect="1"/>
          </p:cNvPicPr>
          <p:nvPr/>
        </p:nvPicPr>
        <p:blipFill>
          <a:blip r:embed="rId3" cstate="print"/>
          <a:stretch>
            <a:fillRect/>
          </a:stretch>
        </p:blipFill>
        <p:spPr>
          <a:xfrm>
            <a:off x="7668344" y="0"/>
            <a:ext cx="1224136" cy="1727779"/>
          </a:xfrm>
          <a:prstGeom prst="rect">
            <a:avLst/>
          </a:prstGeom>
        </p:spPr>
      </p:pic>
      <p:sp>
        <p:nvSpPr>
          <p:cNvPr id="9" name="Rectangle 8"/>
          <p:cNvSpPr/>
          <p:nvPr/>
        </p:nvSpPr>
        <p:spPr>
          <a:xfrm>
            <a:off x="467544" y="6309320"/>
            <a:ext cx="2486835" cy="369332"/>
          </a:xfrm>
          <a:prstGeom prst="rect">
            <a:avLst/>
          </a:prstGeom>
        </p:spPr>
        <p:txBody>
          <a:bodyPr wrap="none">
            <a:spAutoFit/>
          </a:bodyPr>
          <a:lstStyle/>
          <a:p>
            <a:r>
              <a:rPr lang="en-AU" b="1" dirty="0" smtClean="0">
                <a:solidFill>
                  <a:schemeClr val="tx2">
                    <a:lumMod val="75000"/>
                  </a:schemeClr>
                </a:solidFill>
                <a:latin typeface="+mn-lt"/>
              </a:rPr>
              <a:t>Identify the information</a:t>
            </a:r>
            <a:endParaRPr lang="en-GB"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buNone/>
            </a:pPr>
            <a:r>
              <a:rPr lang="en-AU" sz="2400" b="1" dirty="0" smtClean="0"/>
              <a:t>Existing history of CVD</a:t>
            </a:r>
          </a:p>
          <a:p>
            <a:r>
              <a:rPr lang="en-AU" dirty="0" smtClean="0"/>
              <a:t>angina</a:t>
            </a:r>
          </a:p>
          <a:p>
            <a:r>
              <a:rPr lang="en-AU" dirty="0" smtClean="0"/>
              <a:t>myocardial infarction</a:t>
            </a:r>
          </a:p>
          <a:p>
            <a:r>
              <a:rPr lang="en-AU" dirty="0" err="1" smtClean="0"/>
              <a:t>ischaemic</a:t>
            </a:r>
            <a:r>
              <a:rPr lang="en-AU" dirty="0" smtClean="0"/>
              <a:t> heart disease</a:t>
            </a:r>
          </a:p>
          <a:p>
            <a:r>
              <a:rPr lang="en-AU" dirty="0" smtClean="0"/>
              <a:t>stroke</a:t>
            </a:r>
          </a:p>
          <a:p>
            <a:r>
              <a:rPr lang="en-AU" dirty="0" smtClean="0"/>
              <a:t>TIA</a:t>
            </a:r>
          </a:p>
          <a:p>
            <a:r>
              <a:rPr lang="en-AU" dirty="0" smtClean="0"/>
              <a:t>peripheral vascular disease</a:t>
            </a:r>
          </a:p>
          <a:p>
            <a:r>
              <a:rPr lang="en-AU" dirty="0" smtClean="0"/>
              <a:t>intermittent </a:t>
            </a:r>
            <a:r>
              <a:rPr lang="en-AU" dirty="0" err="1" smtClean="0"/>
              <a:t>claudication</a:t>
            </a:r>
            <a:endParaRPr lang="en-AU" dirty="0" smtClean="0"/>
          </a:p>
          <a:p>
            <a:r>
              <a:rPr lang="en-AU" dirty="0" smtClean="0"/>
              <a:t>etc.</a:t>
            </a:r>
            <a:endParaRPr lang="en-GB" dirty="0"/>
          </a:p>
        </p:txBody>
      </p:sp>
      <p:sp>
        <p:nvSpPr>
          <p:cNvPr id="5" name="Content Placeholder 4"/>
          <p:cNvSpPr>
            <a:spLocks noGrp="1"/>
          </p:cNvSpPr>
          <p:nvPr>
            <p:ph sz="half" idx="2"/>
          </p:nvPr>
        </p:nvSpPr>
        <p:spPr/>
        <p:txBody>
          <a:bodyPr/>
          <a:lstStyle/>
          <a:p>
            <a:pPr>
              <a:buNone/>
            </a:pPr>
            <a:r>
              <a:rPr lang="en-AU" sz="2400" b="1" dirty="0" smtClean="0"/>
              <a:t>These conditions:</a:t>
            </a:r>
            <a:endParaRPr lang="en-AU" b="1" dirty="0" smtClean="0"/>
          </a:p>
          <a:p>
            <a:r>
              <a:rPr lang="en-AU" dirty="0" smtClean="0"/>
              <a:t>diabetes and age &gt; 60 years</a:t>
            </a:r>
          </a:p>
          <a:p>
            <a:r>
              <a:rPr lang="en-GB" dirty="0" smtClean="0"/>
              <a:t>diabetes with </a:t>
            </a:r>
            <a:r>
              <a:rPr lang="en-GB" dirty="0" err="1" smtClean="0"/>
              <a:t>microalbuminuria</a:t>
            </a:r>
            <a:endParaRPr lang="en-GB" dirty="0" smtClean="0"/>
          </a:p>
          <a:p>
            <a:r>
              <a:rPr lang="en-GB" dirty="0" smtClean="0"/>
              <a:t>moderate or severe chronic kidney disease (persistent </a:t>
            </a:r>
            <a:r>
              <a:rPr lang="en-GB" dirty="0" err="1" smtClean="0"/>
              <a:t>proteinuria</a:t>
            </a:r>
            <a:r>
              <a:rPr lang="en-GB" dirty="0" smtClean="0"/>
              <a:t> or </a:t>
            </a:r>
            <a:r>
              <a:rPr lang="en-GB" dirty="0" err="1" smtClean="0"/>
              <a:t>eGFR</a:t>
            </a:r>
            <a:r>
              <a:rPr lang="en-GB" dirty="0" smtClean="0"/>
              <a:t> &lt; 45)</a:t>
            </a:r>
          </a:p>
          <a:p>
            <a:r>
              <a:rPr lang="en-GB" dirty="0" smtClean="0"/>
              <a:t>familial </a:t>
            </a:r>
            <a:r>
              <a:rPr lang="en-GB" dirty="0" err="1" smtClean="0"/>
              <a:t>hypercholesterolaemia</a:t>
            </a:r>
            <a:endParaRPr lang="en-GB" dirty="0" smtClean="0"/>
          </a:p>
          <a:p>
            <a:r>
              <a:rPr lang="en-GB" dirty="0" smtClean="0"/>
              <a:t>systolic BP ≥ 180, or</a:t>
            </a:r>
            <a:br>
              <a:rPr lang="en-GB" dirty="0" smtClean="0"/>
            </a:br>
            <a:r>
              <a:rPr lang="en-GB" dirty="0" smtClean="0"/>
              <a:t>diastolic BP ≥ 110 mmHg</a:t>
            </a:r>
          </a:p>
          <a:p>
            <a:r>
              <a:rPr lang="en-GB" dirty="0" smtClean="0"/>
              <a:t>serum total cholesterol &gt; 7.5</a:t>
            </a:r>
            <a:endParaRPr lang="en-GB" dirty="0"/>
          </a:p>
        </p:txBody>
      </p:sp>
      <p:sp>
        <p:nvSpPr>
          <p:cNvPr id="2" name="Title 1"/>
          <p:cNvSpPr>
            <a:spLocks noGrp="1"/>
          </p:cNvSpPr>
          <p:nvPr>
            <p:ph type="title"/>
          </p:nvPr>
        </p:nvSpPr>
        <p:spPr/>
        <p:txBody>
          <a:bodyPr/>
          <a:lstStyle/>
          <a:p>
            <a:r>
              <a:rPr lang="en-AU" dirty="0" smtClean="0"/>
              <a:t>Who is already at “high risk" of CVD?</a:t>
            </a:r>
            <a:endParaRPr lang="en-GB" dirty="0"/>
          </a:p>
        </p:txBody>
      </p:sp>
      <p:sp>
        <p:nvSpPr>
          <p:cNvPr id="7" name="TextBox 6"/>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23):</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guidelinesassessment.png"/>
          <p:cNvPicPr>
            <a:picLocks noChangeAspect="1"/>
          </p:cNvPicPr>
          <p:nvPr/>
        </p:nvPicPr>
        <p:blipFill>
          <a:blip r:embed="rId3" cstate="print"/>
          <a:stretch>
            <a:fillRect/>
          </a:stretch>
        </p:blipFill>
        <p:spPr>
          <a:xfrm>
            <a:off x="7668344" y="0"/>
            <a:ext cx="1224136" cy="1727779"/>
          </a:xfrm>
          <a:prstGeom prst="rect">
            <a:avLst/>
          </a:prstGeom>
        </p:spPr>
      </p:pic>
      <p:sp>
        <p:nvSpPr>
          <p:cNvPr id="9" name="Rectangle 8"/>
          <p:cNvSpPr/>
          <p:nvPr/>
        </p:nvSpPr>
        <p:spPr>
          <a:xfrm>
            <a:off x="467544" y="6309320"/>
            <a:ext cx="2486835" cy="369332"/>
          </a:xfrm>
          <a:prstGeom prst="rect">
            <a:avLst/>
          </a:prstGeom>
        </p:spPr>
        <p:txBody>
          <a:bodyPr wrap="none">
            <a:spAutoFit/>
          </a:bodyPr>
          <a:lstStyle/>
          <a:p>
            <a:r>
              <a:rPr lang="en-AU" b="1" dirty="0" smtClean="0">
                <a:solidFill>
                  <a:schemeClr val="tx2">
                    <a:lumMod val="75000"/>
                  </a:schemeClr>
                </a:solidFill>
                <a:latin typeface="+mn-lt"/>
              </a:rPr>
              <a:t>Identify the information</a:t>
            </a:r>
            <a:endParaRPr lang="en-GB"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CVD absolute risk categories</a:t>
            </a:r>
            <a:endParaRPr lang="en-GB" dirty="0"/>
          </a:p>
        </p:txBody>
      </p:sp>
      <p:sp>
        <p:nvSpPr>
          <p:cNvPr id="6" name="Content Placeholder 5"/>
          <p:cNvSpPr>
            <a:spLocks noGrp="1"/>
          </p:cNvSpPr>
          <p:nvPr>
            <p:ph idx="1"/>
          </p:nvPr>
        </p:nvSpPr>
        <p:spPr/>
        <p:txBody>
          <a:bodyPr/>
          <a:lstStyle/>
          <a:p>
            <a:r>
              <a:rPr lang="en-GB" dirty="0" smtClean="0"/>
              <a:t>Australia: 5-year risks</a:t>
            </a:r>
          </a:p>
          <a:p>
            <a:endParaRPr lang="en-GB" dirty="0" smtClean="0"/>
          </a:p>
          <a:p>
            <a:r>
              <a:rPr lang="en-GB" b="1" dirty="0" smtClean="0"/>
              <a:t>Low:		&lt; 10%</a:t>
            </a:r>
          </a:p>
          <a:p>
            <a:endParaRPr lang="en-GB" b="1" dirty="0" smtClean="0"/>
          </a:p>
          <a:p>
            <a:r>
              <a:rPr lang="en-GB" b="1" dirty="0" smtClean="0"/>
              <a:t>Moderate:	10-15%</a:t>
            </a:r>
          </a:p>
          <a:p>
            <a:endParaRPr lang="en-GB" b="1" dirty="0" smtClean="0"/>
          </a:p>
          <a:p>
            <a:r>
              <a:rPr lang="en-GB" b="1" dirty="0" smtClean="0"/>
              <a:t>High:		&gt; 15%</a:t>
            </a:r>
            <a:endParaRPr lang="en-GB" b="1" dirty="0"/>
          </a:p>
        </p:txBody>
      </p:sp>
      <p:sp>
        <p:nvSpPr>
          <p:cNvPr id="4" name="Rectangle 3"/>
          <p:cNvSpPr/>
          <p:nvPr/>
        </p:nvSpPr>
        <p:spPr>
          <a:xfrm>
            <a:off x="467544" y="6309320"/>
            <a:ext cx="2486835" cy="369332"/>
          </a:xfrm>
          <a:prstGeom prst="rect">
            <a:avLst/>
          </a:prstGeom>
        </p:spPr>
        <p:txBody>
          <a:bodyPr wrap="none">
            <a:spAutoFit/>
          </a:bodyPr>
          <a:lstStyle/>
          <a:p>
            <a:r>
              <a:rPr lang="en-AU" b="1" dirty="0" smtClean="0">
                <a:solidFill>
                  <a:schemeClr val="tx2">
                    <a:lumMod val="75000"/>
                  </a:schemeClr>
                </a:solidFill>
                <a:latin typeface="+mn-lt"/>
              </a:rPr>
              <a:t>Identify the information</a:t>
            </a:r>
            <a:endParaRPr lang="en-GB"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Aim</a:t>
            </a:r>
            <a:endParaRPr lang="en-GB" dirty="0"/>
          </a:p>
        </p:txBody>
      </p:sp>
      <p:sp>
        <p:nvSpPr>
          <p:cNvPr id="5" name="Content Placeholder 4"/>
          <p:cNvSpPr>
            <a:spLocks noGrp="1"/>
          </p:cNvSpPr>
          <p:nvPr>
            <p:ph idx="1"/>
          </p:nvPr>
        </p:nvSpPr>
        <p:spPr/>
        <p:txBody>
          <a:bodyPr/>
          <a:lstStyle/>
          <a:p>
            <a:pPr marL="0" indent="0" algn="ctr"/>
            <a:endParaRPr lang="en-AU" dirty="0" smtClean="0"/>
          </a:p>
          <a:p>
            <a:pPr marL="0" indent="0" algn="ctr"/>
            <a:r>
              <a:rPr lang="en-AU" sz="4800" dirty="0" smtClean="0"/>
              <a:t>To demonstrate the clinical application of absolute cardiovascular disease (CVD) risk assessment</a:t>
            </a:r>
            <a:endParaRPr lang="en-GB"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060848"/>
            <a:ext cx="4038600" cy="3744416"/>
          </a:xfrm>
        </p:spPr>
        <p:txBody>
          <a:bodyPr/>
          <a:lstStyle/>
          <a:p>
            <a:pPr marL="0" indent="0">
              <a:buNone/>
            </a:pPr>
            <a:r>
              <a:rPr lang="en-GB" sz="2400" dirty="0" smtClean="0"/>
              <a:t>So for those who are not already considered to be at “high risk” we should use the </a:t>
            </a:r>
            <a:r>
              <a:rPr lang="en-GB" sz="2400" b="1" dirty="0" smtClean="0">
                <a:solidFill>
                  <a:schemeClr val="tx2">
                    <a:lumMod val="75000"/>
                  </a:schemeClr>
                </a:solidFill>
              </a:rPr>
              <a:t>Framingham Risk Equation</a:t>
            </a:r>
            <a:r>
              <a:rPr lang="en-GB" sz="2400" dirty="0" smtClean="0"/>
              <a:t> to calculate risk levels.</a:t>
            </a:r>
            <a:endParaRPr lang="en-GB" sz="2400" dirty="0"/>
          </a:p>
        </p:txBody>
      </p:sp>
      <p:sp>
        <p:nvSpPr>
          <p:cNvPr id="2" name="Title 1"/>
          <p:cNvSpPr>
            <a:spLocks noGrp="1"/>
          </p:cNvSpPr>
          <p:nvPr>
            <p:ph type="title"/>
          </p:nvPr>
        </p:nvSpPr>
        <p:spPr/>
        <p:txBody>
          <a:bodyPr/>
          <a:lstStyle/>
          <a:p>
            <a:r>
              <a:rPr lang="en-GB" dirty="0" smtClean="0"/>
              <a:t>Using the calculator</a:t>
            </a:r>
            <a:endParaRPr lang="en-GB" dirty="0"/>
          </a:p>
        </p:txBody>
      </p:sp>
      <p:sp>
        <p:nvSpPr>
          <p:cNvPr id="4" name="Rectangle 3"/>
          <p:cNvSpPr/>
          <p:nvPr/>
        </p:nvSpPr>
        <p:spPr>
          <a:xfrm>
            <a:off x="467544" y="6309320"/>
            <a:ext cx="2185470" cy="369332"/>
          </a:xfrm>
          <a:prstGeom prst="rect">
            <a:avLst/>
          </a:prstGeom>
        </p:spPr>
        <p:txBody>
          <a:bodyPr wrap="none">
            <a:spAutoFit/>
          </a:bodyPr>
          <a:lstStyle/>
          <a:p>
            <a:r>
              <a:rPr lang="en-AU" b="1" dirty="0" smtClean="0">
                <a:solidFill>
                  <a:schemeClr val="tx2">
                    <a:lumMod val="75000"/>
                  </a:schemeClr>
                </a:solidFill>
                <a:latin typeface="+mn-lt"/>
              </a:rPr>
              <a:t>Demonstrate the use</a:t>
            </a:r>
            <a:endParaRPr lang="en-GB" dirty="0">
              <a:latin typeface="+mn-lt"/>
            </a:endParaRPr>
          </a:p>
        </p:txBody>
      </p:sp>
      <p:pic>
        <p:nvPicPr>
          <p:cNvPr id="7" name="Content Placeholder 7" descr="riskassessmentalgorithm.png"/>
          <p:cNvPicPr>
            <a:picLocks noGrp="1" noChangeAspect="1"/>
          </p:cNvPicPr>
          <p:nvPr>
            <p:ph sz="half" idx="1"/>
          </p:nvPr>
        </p:nvPicPr>
        <p:blipFill>
          <a:blip r:embed="rId3" cstate="print"/>
          <a:srcRect l="37216" t="61050" r="4439" b="12262"/>
          <a:stretch>
            <a:fillRect/>
          </a:stretch>
        </p:blipFill>
        <p:spPr>
          <a:xfrm>
            <a:off x="611560" y="1484784"/>
            <a:ext cx="3928673" cy="252028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ramingham.jpg"/>
          <p:cNvPicPr>
            <a:picLocks noGrp="1" noChangeAspect="1"/>
          </p:cNvPicPr>
          <p:nvPr>
            <p:ph sz="half" idx="1"/>
          </p:nvPr>
        </p:nvPicPr>
        <p:blipFill>
          <a:blip r:embed="rId3" cstate="print"/>
          <a:stretch>
            <a:fillRect/>
          </a:stretch>
        </p:blipFill>
        <p:spPr>
          <a:xfrm>
            <a:off x="457199" y="1484784"/>
            <a:ext cx="5113589" cy="4320479"/>
          </a:xfrm>
        </p:spPr>
      </p:pic>
      <p:sp>
        <p:nvSpPr>
          <p:cNvPr id="8" name="Content Placeholder 7"/>
          <p:cNvSpPr>
            <a:spLocks noGrp="1"/>
          </p:cNvSpPr>
          <p:nvPr>
            <p:ph sz="half" idx="2"/>
          </p:nvPr>
        </p:nvSpPr>
        <p:spPr>
          <a:xfrm>
            <a:off x="5580112" y="1484784"/>
            <a:ext cx="3106688" cy="4320480"/>
          </a:xfrm>
        </p:spPr>
        <p:txBody>
          <a:bodyPr/>
          <a:lstStyle/>
          <a:p>
            <a:r>
              <a:rPr lang="en-GB" dirty="0" smtClean="0"/>
              <a:t>Major epidemiologic research</a:t>
            </a:r>
          </a:p>
          <a:p>
            <a:r>
              <a:rPr lang="en-GB" dirty="0" smtClean="0"/>
              <a:t>Started 1948 in Framingham, MA</a:t>
            </a:r>
          </a:p>
          <a:p>
            <a:r>
              <a:rPr lang="en-GB" dirty="0" smtClean="0"/>
              <a:t>Study into the causes of CVD</a:t>
            </a:r>
          </a:p>
          <a:p>
            <a:r>
              <a:rPr lang="en-GB" dirty="0" smtClean="0"/>
              <a:t>Now into the 3</a:t>
            </a:r>
            <a:r>
              <a:rPr lang="en-GB" baseline="30000" dirty="0" smtClean="0"/>
              <a:t>rd</a:t>
            </a:r>
            <a:r>
              <a:rPr lang="en-GB" dirty="0" smtClean="0"/>
              <a:t> generation of participants</a:t>
            </a:r>
            <a:endParaRPr lang="en-GB" dirty="0"/>
          </a:p>
        </p:txBody>
      </p:sp>
      <p:sp>
        <p:nvSpPr>
          <p:cNvPr id="4" name="Title 3"/>
          <p:cNvSpPr>
            <a:spLocks noGrp="1"/>
          </p:cNvSpPr>
          <p:nvPr>
            <p:ph type="title"/>
          </p:nvPr>
        </p:nvSpPr>
        <p:spPr/>
        <p:txBody>
          <a:bodyPr/>
          <a:lstStyle/>
          <a:p>
            <a:r>
              <a:rPr lang="en-GB" dirty="0" smtClean="0"/>
              <a:t>Framingham Heart Study</a:t>
            </a:r>
            <a:endParaRPr lang="en-GB" dirty="0"/>
          </a:p>
        </p:txBody>
      </p:sp>
      <p:sp>
        <p:nvSpPr>
          <p:cNvPr id="5" name="Rectangle 4"/>
          <p:cNvSpPr/>
          <p:nvPr/>
        </p:nvSpPr>
        <p:spPr>
          <a:xfrm>
            <a:off x="467544" y="6309320"/>
            <a:ext cx="2185470" cy="369332"/>
          </a:xfrm>
          <a:prstGeom prst="rect">
            <a:avLst/>
          </a:prstGeom>
        </p:spPr>
        <p:txBody>
          <a:bodyPr wrap="none">
            <a:spAutoFit/>
          </a:bodyPr>
          <a:lstStyle/>
          <a:p>
            <a:r>
              <a:rPr lang="en-AU" b="1" dirty="0" smtClean="0">
                <a:solidFill>
                  <a:schemeClr val="tx2">
                    <a:lumMod val="75000"/>
                  </a:schemeClr>
                </a:solidFill>
                <a:latin typeface="+mn-lt"/>
              </a:rPr>
              <a:t>Demonstrate the use</a:t>
            </a:r>
            <a:endParaRPr lang="en-GB"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vdriskcharts.png"/>
          <p:cNvPicPr>
            <a:picLocks noChangeAspect="1"/>
          </p:cNvPicPr>
          <p:nvPr/>
        </p:nvPicPr>
        <p:blipFill>
          <a:blip r:embed="rId3" cstate="print"/>
          <a:stretch>
            <a:fillRect/>
          </a:stretch>
        </p:blipFill>
        <p:spPr>
          <a:xfrm>
            <a:off x="0" y="404664"/>
            <a:ext cx="9144000" cy="5269619"/>
          </a:xfrm>
          <a:prstGeom prst="rect">
            <a:avLst/>
          </a:prstGeom>
        </p:spPr>
      </p:pic>
      <p:pic>
        <p:nvPicPr>
          <p:cNvPr id="6" name="Picture 5" descr="CVDassessmentcover.png"/>
          <p:cNvPicPr>
            <a:picLocks noChangeAspect="1"/>
          </p:cNvPicPr>
          <p:nvPr/>
        </p:nvPicPr>
        <p:blipFill>
          <a:blip r:embed="rId4" cstate="print"/>
          <a:stretch>
            <a:fillRect/>
          </a:stretch>
        </p:blipFill>
        <p:spPr>
          <a:xfrm>
            <a:off x="7596336" y="4221088"/>
            <a:ext cx="1305120" cy="1728000"/>
          </a:xfrm>
          <a:prstGeom prst="rect">
            <a:avLst/>
          </a:prstGeom>
        </p:spPr>
      </p:pic>
      <p:sp>
        <p:nvSpPr>
          <p:cNvPr id="7" name="TextBox 6"/>
          <p:cNvSpPr txBox="1"/>
          <p:nvPr/>
        </p:nvSpPr>
        <p:spPr>
          <a:xfrm>
            <a:off x="6372200" y="4581128"/>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4-5):</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67544" y="6309320"/>
            <a:ext cx="2185470" cy="369332"/>
          </a:xfrm>
          <a:prstGeom prst="rect">
            <a:avLst/>
          </a:prstGeom>
        </p:spPr>
        <p:txBody>
          <a:bodyPr wrap="none">
            <a:spAutoFit/>
          </a:bodyPr>
          <a:lstStyle/>
          <a:p>
            <a:r>
              <a:rPr lang="en-AU" b="1" dirty="0" smtClean="0">
                <a:solidFill>
                  <a:schemeClr val="tx2">
                    <a:lumMod val="75000"/>
                  </a:schemeClr>
                </a:solidFill>
                <a:latin typeface="+mn-lt"/>
              </a:rPr>
              <a:t>Demonstrate the use</a:t>
            </a:r>
            <a:endParaRPr lang="en-GB"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calculator</a:t>
            </a:r>
            <a:endParaRPr lang="en-GB" dirty="0"/>
          </a:p>
        </p:txBody>
      </p:sp>
      <p:pic>
        <p:nvPicPr>
          <p:cNvPr id="4" name="Content Placeholder 3" descr="onlinecalc.png"/>
          <p:cNvPicPr>
            <a:picLocks noGrp="1" noChangeAspect="1"/>
          </p:cNvPicPr>
          <p:nvPr>
            <p:ph idx="1"/>
          </p:nvPr>
        </p:nvPicPr>
        <p:blipFill>
          <a:blip r:embed="rId3" cstate="print"/>
          <a:stretch>
            <a:fillRect/>
          </a:stretch>
        </p:blipFill>
        <p:spPr>
          <a:xfrm>
            <a:off x="1253955" y="1484313"/>
            <a:ext cx="6636090" cy="4321175"/>
          </a:xfrm>
        </p:spPr>
      </p:pic>
      <p:sp>
        <p:nvSpPr>
          <p:cNvPr id="5" name="Rectangle 4"/>
          <p:cNvSpPr/>
          <p:nvPr/>
        </p:nvSpPr>
        <p:spPr>
          <a:xfrm>
            <a:off x="467544" y="6309320"/>
            <a:ext cx="2185470" cy="369332"/>
          </a:xfrm>
          <a:prstGeom prst="rect">
            <a:avLst/>
          </a:prstGeom>
        </p:spPr>
        <p:txBody>
          <a:bodyPr wrap="none">
            <a:spAutoFit/>
          </a:bodyPr>
          <a:lstStyle/>
          <a:p>
            <a:r>
              <a:rPr lang="en-AU" b="1" dirty="0" smtClean="0">
                <a:solidFill>
                  <a:schemeClr val="tx2">
                    <a:lumMod val="75000"/>
                  </a:schemeClr>
                </a:solidFill>
                <a:latin typeface="+mn-lt"/>
              </a:rPr>
              <a:t>Demonstrate the use</a:t>
            </a:r>
            <a:endParaRPr lang="en-GB" dirty="0">
              <a:latin typeface="+mn-lt"/>
            </a:endParaRPr>
          </a:p>
        </p:txBody>
      </p:sp>
      <p:sp>
        <p:nvSpPr>
          <p:cNvPr id="6" name="TextBox 5"/>
          <p:cNvSpPr txBox="1"/>
          <p:nvPr/>
        </p:nvSpPr>
        <p:spPr>
          <a:xfrm>
            <a:off x="4283968" y="5661248"/>
            <a:ext cx="3456384" cy="400110"/>
          </a:xfrm>
          <a:prstGeom prst="rect">
            <a:avLst/>
          </a:prstGeom>
        </p:spPr>
        <p:txBody>
          <a:bodyPr wrap="square" rtlCol="0">
            <a:spAutoFit/>
          </a:bodyPr>
          <a:lstStyle/>
          <a:p>
            <a:pPr marL="342900" indent="-342900" fontAlgn="auto">
              <a:spcBef>
                <a:spcPct val="20000"/>
              </a:spcBef>
              <a:spcAft>
                <a:spcPts val="0"/>
              </a:spcAft>
            </a:pPr>
            <a:r>
              <a:rPr lang="en-GB" sz="2000" b="1" dirty="0" smtClean="0">
                <a:latin typeface="+mn-lt"/>
                <a:hlinkClick r:id="rId4"/>
              </a:rPr>
              <a:t>http://www.cvdcheck.org.au/</a:t>
            </a:r>
            <a:endParaRPr kumimoji="0" lang="en-GB"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2800" b="1" dirty="0" smtClean="0"/>
              <a:t>Wendy</a:t>
            </a:r>
            <a:endParaRPr lang="en-GB" sz="2800" b="1" dirty="0"/>
          </a:p>
        </p:txBody>
      </p:sp>
      <p:sp>
        <p:nvSpPr>
          <p:cNvPr id="6" name="Content Placeholder 5"/>
          <p:cNvSpPr>
            <a:spLocks noGrp="1"/>
          </p:cNvSpPr>
          <p:nvPr>
            <p:ph sz="half" idx="2"/>
          </p:nvPr>
        </p:nvSpPr>
        <p:spPr/>
        <p:txBody>
          <a:bodyPr/>
          <a:lstStyle/>
          <a:p>
            <a:r>
              <a:rPr lang="en-AU" sz="2300" dirty="0" smtClean="0"/>
              <a:t>Age 53</a:t>
            </a:r>
          </a:p>
          <a:p>
            <a:r>
              <a:rPr lang="en-AU" sz="2300" dirty="0" smtClean="0"/>
              <a:t>Ex-smoker for 7 years</a:t>
            </a:r>
          </a:p>
          <a:p>
            <a:r>
              <a:rPr lang="en-AU" sz="2300" dirty="0" smtClean="0"/>
              <a:t>2-3 standard drinks/day</a:t>
            </a:r>
          </a:p>
          <a:p>
            <a:r>
              <a:rPr lang="en-AU" sz="2300" dirty="0" smtClean="0"/>
              <a:t>BP 165/95</a:t>
            </a:r>
          </a:p>
          <a:p>
            <a:r>
              <a:rPr lang="en-AU" sz="2300" dirty="0" smtClean="0"/>
              <a:t>2 serves of fruit a day</a:t>
            </a:r>
          </a:p>
          <a:p>
            <a:r>
              <a:rPr lang="en-AU" sz="2300" dirty="0" smtClean="0"/>
              <a:t>BMI = 30</a:t>
            </a:r>
          </a:p>
          <a:p>
            <a:r>
              <a:rPr lang="en-AU" sz="2300" dirty="0" smtClean="0"/>
              <a:t>Total </a:t>
            </a:r>
            <a:r>
              <a:rPr lang="en-AU" sz="2300" dirty="0" err="1" smtClean="0"/>
              <a:t>chol</a:t>
            </a:r>
            <a:r>
              <a:rPr lang="en-AU" sz="2300" dirty="0" smtClean="0"/>
              <a:t> = 7.0 </a:t>
            </a:r>
            <a:r>
              <a:rPr lang="en-AU" sz="2300" dirty="0" err="1" smtClean="0"/>
              <a:t>mmol</a:t>
            </a:r>
            <a:r>
              <a:rPr lang="en-AU" sz="2300" dirty="0" smtClean="0"/>
              <a:t>/l</a:t>
            </a:r>
          </a:p>
          <a:p>
            <a:r>
              <a:rPr lang="en-AU" sz="2300" dirty="0" smtClean="0"/>
              <a:t>HDL = 1.4 </a:t>
            </a:r>
            <a:r>
              <a:rPr lang="en-AU" sz="2300" dirty="0" err="1" smtClean="0"/>
              <a:t>mmol</a:t>
            </a:r>
            <a:r>
              <a:rPr lang="en-AU" sz="2300" dirty="0" smtClean="0"/>
              <a:t>/l</a:t>
            </a:r>
          </a:p>
          <a:p>
            <a:r>
              <a:rPr lang="en-AU" sz="2300" dirty="0" smtClean="0"/>
              <a:t>No diabetes</a:t>
            </a:r>
            <a:endParaRPr lang="en-GB" sz="2300" dirty="0"/>
          </a:p>
        </p:txBody>
      </p:sp>
      <p:sp>
        <p:nvSpPr>
          <p:cNvPr id="7" name="Text Placeholder 6"/>
          <p:cNvSpPr>
            <a:spLocks noGrp="1"/>
          </p:cNvSpPr>
          <p:nvPr>
            <p:ph type="body" sz="quarter" idx="3"/>
          </p:nvPr>
        </p:nvSpPr>
        <p:spPr/>
        <p:txBody>
          <a:bodyPr/>
          <a:lstStyle/>
          <a:p>
            <a:r>
              <a:rPr lang="en-AU" sz="2800" b="1" dirty="0" smtClean="0"/>
              <a:t>Greg</a:t>
            </a:r>
            <a:endParaRPr lang="en-GB" sz="2800" b="1" dirty="0"/>
          </a:p>
        </p:txBody>
      </p:sp>
      <p:sp>
        <p:nvSpPr>
          <p:cNvPr id="8" name="Content Placeholder 7"/>
          <p:cNvSpPr>
            <a:spLocks noGrp="1"/>
          </p:cNvSpPr>
          <p:nvPr>
            <p:ph sz="quarter" idx="4"/>
          </p:nvPr>
        </p:nvSpPr>
        <p:spPr/>
        <p:txBody>
          <a:bodyPr/>
          <a:lstStyle/>
          <a:p>
            <a:r>
              <a:rPr lang="en-AU" sz="2300" dirty="0" smtClean="0"/>
              <a:t>Age 65</a:t>
            </a:r>
            <a:endParaRPr lang="en-GB" sz="2300" dirty="0" smtClean="0"/>
          </a:p>
          <a:p>
            <a:r>
              <a:rPr lang="en-GB" sz="2300" dirty="0" smtClean="0"/>
              <a:t>Non smoker</a:t>
            </a:r>
          </a:p>
          <a:p>
            <a:r>
              <a:rPr lang="en-GB" sz="2300" dirty="0" smtClean="0"/>
              <a:t>2 standard drinks/day</a:t>
            </a:r>
          </a:p>
          <a:p>
            <a:r>
              <a:rPr lang="en-GB" sz="2300" dirty="0" smtClean="0"/>
              <a:t>BP 145/92</a:t>
            </a:r>
          </a:p>
          <a:p>
            <a:r>
              <a:rPr lang="en-GB" sz="2300" dirty="0" smtClean="0"/>
              <a:t>10 min of exercise a day</a:t>
            </a:r>
          </a:p>
          <a:p>
            <a:r>
              <a:rPr lang="en-GB" sz="2300" dirty="0" smtClean="0"/>
              <a:t>BMI = 25</a:t>
            </a:r>
          </a:p>
          <a:p>
            <a:r>
              <a:rPr lang="en-GB" sz="2300" dirty="0" smtClean="0"/>
              <a:t>Total </a:t>
            </a:r>
            <a:r>
              <a:rPr lang="en-GB" sz="2300" dirty="0" err="1" smtClean="0"/>
              <a:t>chol</a:t>
            </a:r>
            <a:r>
              <a:rPr lang="en-GB" sz="2300" dirty="0" smtClean="0"/>
              <a:t> = 5.6mmol/l</a:t>
            </a:r>
          </a:p>
          <a:p>
            <a:r>
              <a:rPr lang="en-GB" sz="2300" dirty="0" smtClean="0"/>
              <a:t>HDL = 0.7 </a:t>
            </a:r>
            <a:r>
              <a:rPr lang="en-GB" sz="2300" dirty="0" err="1" smtClean="0"/>
              <a:t>mmol</a:t>
            </a:r>
            <a:r>
              <a:rPr lang="en-GB" sz="2300" dirty="0" smtClean="0"/>
              <a:t>/l</a:t>
            </a:r>
          </a:p>
          <a:p>
            <a:r>
              <a:rPr lang="en-GB" sz="2300" dirty="0" smtClean="0"/>
              <a:t>No diabetes</a:t>
            </a:r>
            <a:endParaRPr lang="en-GB" sz="2300" dirty="0"/>
          </a:p>
        </p:txBody>
      </p:sp>
      <p:sp>
        <p:nvSpPr>
          <p:cNvPr id="4" name="Title 3"/>
          <p:cNvSpPr>
            <a:spLocks noGrp="1"/>
          </p:cNvSpPr>
          <p:nvPr>
            <p:ph type="title"/>
          </p:nvPr>
        </p:nvSpPr>
        <p:spPr/>
        <p:txBody>
          <a:bodyPr/>
          <a:lstStyle/>
          <a:p>
            <a:r>
              <a:rPr lang="en-AU" dirty="0" smtClean="0"/>
              <a:t>Two patients</a:t>
            </a:r>
            <a:endParaRPr lang="en-GB" dirty="0"/>
          </a:p>
        </p:txBody>
      </p:sp>
      <p:pic>
        <p:nvPicPr>
          <p:cNvPr id="9" name="Picture 8" descr="Wendy.jpg"/>
          <p:cNvPicPr>
            <a:picLocks noChangeAspect="1"/>
          </p:cNvPicPr>
          <p:nvPr/>
        </p:nvPicPr>
        <p:blipFill>
          <a:blip r:embed="rId3" cstate="print"/>
          <a:stretch>
            <a:fillRect/>
          </a:stretch>
        </p:blipFill>
        <p:spPr>
          <a:xfrm>
            <a:off x="2195736" y="1196752"/>
            <a:ext cx="1656184" cy="940526"/>
          </a:xfrm>
          <a:prstGeom prst="rect">
            <a:avLst/>
          </a:prstGeom>
        </p:spPr>
      </p:pic>
      <p:pic>
        <p:nvPicPr>
          <p:cNvPr id="10" name="Picture 9" descr="greg.jpg"/>
          <p:cNvPicPr>
            <a:picLocks noChangeAspect="1"/>
          </p:cNvPicPr>
          <p:nvPr/>
        </p:nvPicPr>
        <p:blipFill>
          <a:blip r:embed="rId4" cstate="print"/>
          <a:srcRect l="21429" t="14252" r="14286" b="61994"/>
          <a:stretch>
            <a:fillRect/>
          </a:stretch>
        </p:blipFill>
        <p:spPr>
          <a:xfrm>
            <a:off x="6516216" y="1196752"/>
            <a:ext cx="1656000" cy="920000"/>
          </a:xfrm>
          <a:prstGeom prst="rect">
            <a:avLst/>
          </a:prstGeom>
        </p:spPr>
      </p:pic>
      <p:sp>
        <p:nvSpPr>
          <p:cNvPr id="12" name="Rectangle 11"/>
          <p:cNvSpPr/>
          <p:nvPr/>
        </p:nvSpPr>
        <p:spPr>
          <a:xfrm>
            <a:off x="467544" y="6309320"/>
            <a:ext cx="2185470" cy="369332"/>
          </a:xfrm>
          <a:prstGeom prst="rect">
            <a:avLst/>
          </a:prstGeom>
        </p:spPr>
        <p:txBody>
          <a:bodyPr wrap="none">
            <a:spAutoFit/>
          </a:bodyPr>
          <a:lstStyle/>
          <a:p>
            <a:r>
              <a:rPr lang="en-AU" b="1" dirty="0" smtClean="0">
                <a:solidFill>
                  <a:schemeClr val="tx2">
                    <a:lumMod val="75000"/>
                  </a:schemeClr>
                </a:solidFill>
                <a:latin typeface="+mn-lt"/>
              </a:rPr>
              <a:t>Demonstrate the use</a:t>
            </a:r>
            <a:endParaRPr lang="en-GB"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Management strategy – low risk</a:t>
            </a:r>
            <a:endParaRPr lang="en-GB" dirty="0"/>
          </a:p>
        </p:txBody>
      </p:sp>
      <p:pic>
        <p:nvPicPr>
          <p:cNvPr id="11" name="Content Placeholder 10" descr="lowriskmngmt.png"/>
          <p:cNvPicPr>
            <a:picLocks noGrp="1" noChangeAspect="1"/>
          </p:cNvPicPr>
          <p:nvPr>
            <p:ph idx="1"/>
          </p:nvPr>
        </p:nvPicPr>
        <p:blipFill>
          <a:blip r:embed="rId3" cstate="print"/>
          <a:stretch>
            <a:fillRect/>
          </a:stretch>
        </p:blipFill>
        <p:spPr>
          <a:xfrm>
            <a:off x="457200" y="1965699"/>
            <a:ext cx="8229600" cy="3358403"/>
          </a:xfrm>
        </p:spPr>
      </p:pic>
      <p:sp>
        <p:nvSpPr>
          <p:cNvPr id="7" name="Rectangle 6"/>
          <p:cNvSpPr/>
          <p:nvPr/>
        </p:nvSpPr>
        <p:spPr>
          <a:xfrm>
            <a:off x="467544" y="6309320"/>
            <a:ext cx="2699970" cy="369332"/>
          </a:xfrm>
          <a:prstGeom prst="rect">
            <a:avLst/>
          </a:prstGeom>
        </p:spPr>
        <p:txBody>
          <a:bodyPr wrap="none">
            <a:spAutoFit/>
          </a:bodyPr>
          <a:lstStyle/>
          <a:p>
            <a:r>
              <a:rPr lang="en-AU" b="1" dirty="0" smtClean="0">
                <a:solidFill>
                  <a:schemeClr val="tx2">
                    <a:lumMod val="75000"/>
                  </a:schemeClr>
                </a:solidFill>
                <a:latin typeface="+mn-lt"/>
              </a:rPr>
              <a:t>Describe the management</a:t>
            </a:r>
            <a:endParaRPr lang="en-GB" dirty="0">
              <a:latin typeface="+mn-lt"/>
            </a:endParaRPr>
          </a:p>
        </p:txBody>
      </p:sp>
      <p:pic>
        <p:nvPicPr>
          <p:cNvPr id="9" name="Picture 8" descr="CVDmanagementcover.png"/>
          <p:cNvPicPr>
            <a:picLocks noChangeAspect="1"/>
          </p:cNvPicPr>
          <p:nvPr/>
        </p:nvPicPr>
        <p:blipFill>
          <a:blip r:embed="rId4" cstate="print"/>
          <a:stretch>
            <a:fillRect/>
          </a:stretch>
        </p:blipFill>
        <p:spPr>
          <a:xfrm>
            <a:off x="7740352" y="188640"/>
            <a:ext cx="1218740" cy="1728000"/>
          </a:xfrm>
          <a:prstGeom prst="rect">
            <a:avLst/>
          </a:prstGeom>
        </p:spPr>
      </p:pic>
      <p:sp>
        <p:nvSpPr>
          <p:cNvPr id="10" name="TextBox 9"/>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5):</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2771800" y="5373216"/>
            <a:ext cx="5778633"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Lifestyle                Pharmacotherapy            Monitoring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strategy – </a:t>
            </a:r>
            <a:r>
              <a:rPr lang="en-GB" smtClean="0"/>
              <a:t>high risk</a:t>
            </a:r>
            <a:endParaRPr lang="en-GB" dirty="0"/>
          </a:p>
        </p:txBody>
      </p:sp>
      <p:pic>
        <p:nvPicPr>
          <p:cNvPr id="6" name="Content Placeholder 5" descr="highriskmngmt.png"/>
          <p:cNvPicPr>
            <a:picLocks noGrp="1" noChangeAspect="1"/>
          </p:cNvPicPr>
          <p:nvPr>
            <p:ph idx="1"/>
          </p:nvPr>
        </p:nvPicPr>
        <p:blipFill>
          <a:blip r:embed="rId3" cstate="print"/>
          <a:stretch>
            <a:fillRect/>
          </a:stretch>
        </p:blipFill>
        <p:spPr>
          <a:xfrm>
            <a:off x="457200" y="1988840"/>
            <a:ext cx="8229600" cy="3502731"/>
          </a:xfrm>
        </p:spPr>
      </p:pic>
      <p:sp>
        <p:nvSpPr>
          <p:cNvPr id="5" name="Rectangle 4"/>
          <p:cNvSpPr/>
          <p:nvPr/>
        </p:nvSpPr>
        <p:spPr>
          <a:xfrm>
            <a:off x="467544" y="6309320"/>
            <a:ext cx="2699970" cy="369332"/>
          </a:xfrm>
          <a:prstGeom prst="rect">
            <a:avLst/>
          </a:prstGeom>
        </p:spPr>
        <p:txBody>
          <a:bodyPr wrap="none">
            <a:spAutoFit/>
          </a:bodyPr>
          <a:lstStyle/>
          <a:p>
            <a:r>
              <a:rPr lang="en-AU" b="1" dirty="0" smtClean="0">
                <a:solidFill>
                  <a:schemeClr val="tx2">
                    <a:lumMod val="75000"/>
                  </a:schemeClr>
                </a:solidFill>
                <a:latin typeface="+mn-lt"/>
              </a:rPr>
              <a:t>Describe the management</a:t>
            </a:r>
            <a:endParaRPr lang="en-GB" dirty="0">
              <a:latin typeface="+mn-lt"/>
            </a:endParaRPr>
          </a:p>
        </p:txBody>
      </p:sp>
      <p:pic>
        <p:nvPicPr>
          <p:cNvPr id="7" name="Picture 6" descr="CVDmanagementcover.png"/>
          <p:cNvPicPr>
            <a:picLocks noChangeAspect="1"/>
          </p:cNvPicPr>
          <p:nvPr/>
        </p:nvPicPr>
        <p:blipFill>
          <a:blip r:embed="rId4" cstate="print"/>
          <a:stretch>
            <a:fillRect/>
          </a:stretch>
        </p:blipFill>
        <p:spPr>
          <a:xfrm>
            <a:off x="7740352" y="188640"/>
            <a:ext cx="1218740" cy="1728000"/>
          </a:xfrm>
          <a:prstGeom prst="rect">
            <a:avLst/>
          </a:prstGeom>
        </p:spPr>
      </p:pic>
      <p:sp>
        <p:nvSpPr>
          <p:cNvPr id="8" name="TextBox 7"/>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5):</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2771800" y="5477162"/>
            <a:ext cx="5778633"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Lifestyle                Pharmacotherapy            Monitoring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pic>
        <p:nvPicPr>
          <p:cNvPr id="4" name="Content Placeholder 3" descr="management-table.png"/>
          <p:cNvPicPr>
            <a:picLocks noGrp="1" noChangeAspect="1"/>
          </p:cNvPicPr>
          <p:nvPr>
            <p:ph idx="1"/>
          </p:nvPr>
        </p:nvPicPr>
        <p:blipFill>
          <a:blip r:embed="rId3" cstate="print"/>
          <a:stretch>
            <a:fillRect/>
          </a:stretch>
        </p:blipFill>
        <p:spPr>
          <a:xfrm>
            <a:off x="4069667" y="0"/>
            <a:ext cx="5074333" cy="6093296"/>
          </a:xfrm>
        </p:spPr>
      </p:pic>
      <p:sp>
        <p:nvSpPr>
          <p:cNvPr id="6" name="Content Placeholder 5"/>
          <p:cNvSpPr txBox="1">
            <a:spLocks/>
          </p:cNvSpPr>
          <p:nvPr/>
        </p:nvSpPr>
        <p:spPr>
          <a:xfrm>
            <a:off x="457200" y="1268761"/>
            <a:ext cx="3538736" cy="453650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300" b="0" i="0" u="none" strike="noStrike" kern="1200" cap="none" spc="0" normalizeH="0" baseline="0" noProof="0" dirty="0" smtClean="0">
                <a:ln>
                  <a:noFill/>
                </a:ln>
                <a:solidFill>
                  <a:schemeClr val="tx1"/>
                </a:solidFill>
                <a:effectLst/>
                <a:uLnTx/>
                <a:uFillTx/>
                <a:latin typeface="+mn-lt"/>
                <a:ea typeface="+mn-ea"/>
                <a:cs typeface="+mn-cs"/>
              </a:rPr>
              <a:t>Intensity of intervention determined by CVD absolute risk</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AU" sz="2300" b="1" dirty="0" smtClean="0">
                <a:solidFill>
                  <a:srgbClr val="C00000"/>
                </a:solidFill>
                <a:latin typeface="+mn-lt"/>
              </a:rPr>
              <a:t>High risk</a:t>
            </a:r>
            <a:r>
              <a:rPr lang="en-AU" sz="2300" dirty="0" smtClean="0">
                <a:latin typeface="+mn-lt"/>
              </a:rPr>
              <a:t> = </a:t>
            </a:r>
            <a:r>
              <a:rPr lang="en-AU" sz="2300" b="1" dirty="0" smtClean="0">
                <a:solidFill>
                  <a:schemeClr val="tx2">
                    <a:lumMod val="75000"/>
                  </a:schemeClr>
                </a:solidFill>
                <a:latin typeface="+mn-lt"/>
              </a:rPr>
              <a:t>aggressive</a:t>
            </a:r>
            <a:r>
              <a:rPr lang="en-AU" sz="2300" dirty="0" smtClean="0">
                <a:latin typeface="+mn-lt"/>
              </a:rPr>
              <a:t> lifestyle interventions + </a:t>
            </a:r>
            <a:r>
              <a:rPr lang="en-AU" sz="2300" b="1" dirty="0" smtClean="0">
                <a:solidFill>
                  <a:schemeClr val="tx2">
                    <a:lumMod val="75000"/>
                  </a:schemeClr>
                </a:solidFill>
                <a:latin typeface="+mn-lt"/>
              </a:rPr>
              <a:t>immediate</a:t>
            </a:r>
            <a:r>
              <a:rPr lang="en-AU" sz="2300" dirty="0" smtClean="0">
                <a:latin typeface="+mn-lt"/>
              </a:rPr>
              <a:t> drug therapy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AU" sz="2300" b="0" i="0" u="none" strike="noStrike" kern="1200" cap="none" spc="0" normalizeH="0" baseline="0" noProof="0" dirty="0" smtClean="0">
                <a:ln>
                  <a:noFill/>
                </a:ln>
                <a:solidFill>
                  <a:schemeClr val="tx1"/>
                </a:solidFill>
                <a:effectLst/>
                <a:uLnTx/>
                <a:uFillTx/>
                <a:latin typeface="+mn-lt"/>
                <a:ea typeface="+mn-ea"/>
                <a:cs typeface="+mn-cs"/>
              </a:rPr>
              <a:t>Trial of lifestyle interventions prior to drugs</a:t>
            </a:r>
            <a:r>
              <a:rPr kumimoji="0" lang="en-AU" sz="2300" b="0" i="0" u="none" strike="noStrike" kern="1200" cap="none" spc="0" normalizeH="0" noProof="0" dirty="0" smtClean="0">
                <a:ln>
                  <a:noFill/>
                </a:ln>
                <a:solidFill>
                  <a:schemeClr val="tx1"/>
                </a:solidFill>
                <a:effectLst/>
                <a:uLnTx/>
                <a:uFillTx/>
                <a:latin typeface="+mn-lt"/>
                <a:ea typeface="+mn-ea"/>
                <a:cs typeface="+mn-cs"/>
              </a:rPr>
              <a:t> for </a:t>
            </a:r>
            <a:r>
              <a:rPr kumimoji="0" lang="en-AU" sz="2300" b="1" i="0" u="none" strike="noStrike" kern="1200" cap="none" spc="0" normalizeH="0" noProof="0" dirty="0" smtClean="0">
                <a:ln>
                  <a:noFill/>
                </a:ln>
                <a:solidFill>
                  <a:schemeClr val="accent1">
                    <a:lumMod val="75000"/>
                  </a:schemeClr>
                </a:solidFill>
                <a:effectLst/>
                <a:uLnTx/>
                <a:uFillTx/>
                <a:latin typeface="+mn-lt"/>
                <a:ea typeface="+mn-ea"/>
                <a:cs typeface="+mn-cs"/>
              </a:rPr>
              <a:t>moderate</a:t>
            </a:r>
            <a:r>
              <a:rPr kumimoji="0" lang="en-AU" sz="2300" b="0" i="0" u="none" strike="noStrike" kern="1200" cap="none" spc="0" normalizeH="0" noProof="0" dirty="0" smtClean="0">
                <a:ln>
                  <a:noFill/>
                </a:ln>
                <a:solidFill>
                  <a:schemeClr val="tx1"/>
                </a:solidFill>
                <a:effectLst/>
                <a:uLnTx/>
                <a:uFillTx/>
                <a:latin typeface="+mn-lt"/>
                <a:ea typeface="+mn-ea"/>
                <a:cs typeface="+mn-cs"/>
              </a:rPr>
              <a:t> and </a:t>
            </a:r>
            <a:r>
              <a:rPr kumimoji="0" lang="en-AU" sz="2300" b="1" i="0" u="none" strike="noStrike" kern="1200" cap="none" spc="0" normalizeH="0" noProof="0" dirty="0" smtClean="0">
                <a:ln>
                  <a:noFill/>
                </a:ln>
                <a:solidFill>
                  <a:schemeClr val="accent3">
                    <a:lumMod val="50000"/>
                  </a:schemeClr>
                </a:solidFill>
                <a:effectLst/>
                <a:uLnTx/>
                <a:uFillTx/>
                <a:latin typeface="+mn-lt"/>
                <a:ea typeface="+mn-ea"/>
                <a:cs typeface="+mn-cs"/>
              </a:rPr>
              <a:t>low risk</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AU" sz="2300" baseline="0" dirty="0" smtClean="0">
                <a:latin typeface="+mn-lt"/>
              </a:rPr>
              <a:t>Know your targets and follow</a:t>
            </a:r>
            <a:r>
              <a:rPr lang="en-AU" sz="2300" dirty="0" smtClean="0">
                <a:latin typeface="+mn-lt"/>
              </a:rPr>
              <a:t> up.</a:t>
            </a:r>
            <a:endParaRPr kumimoji="0" lang="en-GB" sz="2300" i="0" u="none" strike="noStrike" kern="1200" cap="none" spc="0" normalizeH="0" baseline="0" noProof="0" dirty="0">
              <a:ln>
                <a:noFill/>
              </a:ln>
              <a:effectLst/>
              <a:uLnTx/>
              <a:uFillTx/>
              <a:latin typeface="+mn-lt"/>
              <a:ea typeface="+mn-ea"/>
              <a:cs typeface="+mn-cs"/>
            </a:endParaRPr>
          </a:p>
        </p:txBody>
      </p:sp>
      <p:sp>
        <p:nvSpPr>
          <p:cNvPr id="7" name="Rectangle 6"/>
          <p:cNvSpPr/>
          <p:nvPr/>
        </p:nvSpPr>
        <p:spPr>
          <a:xfrm>
            <a:off x="467544" y="6309320"/>
            <a:ext cx="2699970" cy="369332"/>
          </a:xfrm>
          <a:prstGeom prst="rect">
            <a:avLst/>
          </a:prstGeom>
        </p:spPr>
        <p:txBody>
          <a:bodyPr wrap="none">
            <a:spAutoFit/>
          </a:bodyPr>
          <a:lstStyle/>
          <a:p>
            <a:r>
              <a:rPr lang="en-AU" b="1" dirty="0" smtClean="0">
                <a:solidFill>
                  <a:schemeClr val="tx2">
                    <a:lumMod val="75000"/>
                  </a:schemeClr>
                </a:solidFill>
                <a:latin typeface="+mn-lt"/>
              </a:rPr>
              <a:t>Describe the management</a:t>
            </a:r>
            <a:endParaRPr lang="en-GB"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objectives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AU" b="1" dirty="0" smtClean="0">
                <a:solidFill>
                  <a:schemeClr val="tx2">
                    <a:lumMod val="75000"/>
                  </a:schemeClr>
                </a:solidFill>
              </a:rPr>
              <a:t>Explain the benefits</a:t>
            </a:r>
            <a:r>
              <a:rPr lang="en-AU" dirty="0" smtClean="0"/>
              <a:t> of absolute CVD risk assessment</a:t>
            </a:r>
          </a:p>
          <a:p>
            <a:pPr marL="514350" indent="-514350">
              <a:buFont typeface="+mj-lt"/>
              <a:buAutoNum type="arabicPeriod"/>
            </a:pPr>
            <a:r>
              <a:rPr lang="en-AU" b="1" dirty="0" smtClean="0">
                <a:solidFill>
                  <a:schemeClr val="tx2">
                    <a:lumMod val="75000"/>
                  </a:schemeClr>
                </a:solidFill>
              </a:rPr>
              <a:t>Identify the information</a:t>
            </a:r>
            <a:r>
              <a:rPr lang="en-AU" dirty="0" smtClean="0"/>
              <a:t> required to use the CVD risk charts and calculator</a:t>
            </a:r>
          </a:p>
          <a:p>
            <a:pPr marL="514350" indent="-514350">
              <a:buFont typeface="+mj-lt"/>
              <a:buAutoNum type="arabicPeriod"/>
            </a:pPr>
            <a:r>
              <a:rPr lang="en-AU" b="1" dirty="0" smtClean="0">
                <a:solidFill>
                  <a:schemeClr val="tx2">
                    <a:lumMod val="75000"/>
                  </a:schemeClr>
                </a:solidFill>
              </a:rPr>
              <a:t>Demonstrate the use</a:t>
            </a:r>
            <a:r>
              <a:rPr lang="en-AU" dirty="0" smtClean="0"/>
              <a:t> of the CVD risk assessment tools</a:t>
            </a:r>
          </a:p>
          <a:p>
            <a:pPr marL="514350" indent="-514350">
              <a:buFont typeface="+mj-lt"/>
              <a:buAutoNum type="arabicPeriod"/>
            </a:pPr>
            <a:r>
              <a:rPr lang="en-AU" b="1" dirty="0" smtClean="0">
                <a:solidFill>
                  <a:schemeClr val="tx2">
                    <a:lumMod val="75000"/>
                  </a:schemeClr>
                </a:solidFill>
              </a:rPr>
              <a:t>Describe the management</a:t>
            </a:r>
            <a:r>
              <a:rPr lang="en-AU" dirty="0" smtClean="0"/>
              <a:t> of a patient’s cardiovascular risk according to best practice guidelines</a:t>
            </a:r>
            <a:endParaRPr lang="en-GB" dirty="0"/>
          </a:p>
        </p:txBody>
      </p:sp>
      <p:sp>
        <p:nvSpPr>
          <p:cNvPr id="4" name="TextBox 3"/>
          <p:cNvSpPr txBox="1"/>
          <p:nvPr/>
        </p:nvSpPr>
        <p:spPr>
          <a:xfrm>
            <a:off x="4932040" y="5301208"/>
            <a:ext cx="4071564" cy="83099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GB" sz="4800" b="1" i="0" u="none" strike="noStrike" kern="1200" cap="none" spc="0" normalizeH="0" baseline="0" noProof="0" dirty="0" smtClean="0">
                <a:ln>
                  <a:noFill/>
                </a:ln>
                <a:solidFill>
                  <a:schemeClr val="tx1"/>
                </a:solidFill>
                <a:effectLst/>
                <a:uLnTx/>
                <a:uFillTx/>
                <a:latin typeface="+mn-lt"/>
                <a:ea typeface="+mn-ea"/>
                <a:cs typeface="+mn-cs"/>
              </a:rPr>
              <a:t>Any questions?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r>
              <a:rPr lang="en-GB" sz="2000" dirty="0" smtClean="0">
                <a:hlinkClick r:id="rId3"/>
              </a:rPr>
              <a:t>http://www.heartfoundation.org.au/information-for-professionals/Clinical-Information/Pages/absolute-risk.aspx</a:t>
            </a:r>
            <a:endParaRPr lang="en-GB" sz="2000" dirty="0" smtClean="0"/>
          </a:p>
          <a:p>
            <a:endParaRPr lang="en-GB" sz="2000" dirty="0" smtClean="0"/>
          </a:p>
          <a:p>
            <a:r>
              <a:rPr lang="en-AU" sz="1800" b="1" dirty="0" smtClean="0"/>
              <a:t>National Vascular Disease Prevention Alliance. Guidelines for the assessment of absolute cardiovascular disease risk. 2009.</a:t>
            </a:r>
          </a:p>
          <a:p>
            <a:r>
              <a:rPr lang="en-AU" sz="1800" b="1" dirty="0" smtClean="0"/>
              <a:t>National Vascular Disease Prevention Alliance. Quick reference guide for health professionals - Absolute cardiovascular disease risk assessment. 2009.</a:t>
            </a:r>
          </a:p>
          <a:p>
            <a:r>
              <a:rPr lang="en-AU" sz="1800" dirty="0" smtClean="0"/>
              <a:t>National Vascular Disease Prevention Alliance. Technical report: review of the evidence and evidence-based recommendations for practice. 2009.</a:t>
            </a:r>
          </a:p>
          <a:p>
            <a:r>
              <a:rPr lang="en-AU" sz="1800" dirty="0" smtClean="0"/>
              <a:t>National Vascular Disease Prevention Alliance. Guidelines for the management of absolute cardiovascular disease risk. 2012.</a:t>
            </a:r>
          </a:p>
          <a:p>
            <a:r>
              <a:rPr lang="en-AU" sz="1800" b="1" dirty="0" smtClean="0"/>
              <a:t>National Vascular Disease Prevention Alliance. Quick reference guide for health professionals - Absolute cardiovascular disease risk management. 2012.</a:t>
            </a:r>
            <a:endParaRPr lang="en-GB" sz="1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objectives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AU" b="1" dirty="0" smtClean="0">
                <a:solidFill>
                  <a:schemeClr val="tx2">
                    <a:lumMod val="75000"/>
                  </a:schemeClr>
                </a:solidFill>
              </a:rPr>
              <a:t>Explain the benefits</a:t>
            </a:r>
            <a:r>
              <a:rPr lang="en-AU" dirty="0" smtClean="0"/>
              <a:t> of absolute CVD risk assessment</a:t>
            </a:r>
          </a:p>
          <a:p>
            <a:pPr marL="514350" indent="-514350">
              <a:buFont typeface="+mj-lt"/>
              <a:buAutoNum type="arabicPeriod"/>
            </a:pPr>
            <a:r>
              <a:rPr lang="en-AU" b="1" dirty="0" smtClean="0">
                <a:solidFill>
                  <a:schemeClr val="tx2">
                    <a:lumMod val="75000"/>
                  </a:schemeClr>
                </a:solidFill>
              </a:rPr>
              <a:t>Identify the information</a:t>
            </a:r>
            <a:r>
              <a:rPr lang="en-AU" dirty="0" smtClean="0"/>
              <a:t> required to use the CVD risk charts and calculator</a:t>
            </a:r>
          </a:p>
          <a:p>
            <a:pPr marL="514350" indent="-514350">
              <a:buFont typeface="+mj-lt"/>
              <a:buAutoNum type="arabicPeriod"/>
            </a:pPr>
            <a:r>
              <a:rPr lang="en-AU" b="1" dirty="0" smtClean="0">
                <a:solidFill>
                  <a:schemeClr val="tx2">
                    <a:lumMod val="75000"/>
                  </a:schemeClr>
                </a:solidFill>
              </a:rPr>
              <a:t>Demonstrate the use</a:t>
            </a:r>
            <a:r>
              <a:rPr lang="en-AU" dirty="0" smtClean="0"/>
              <a:t> of the CVD risk assessment tools</a:t>
            </a:r>
          </a:p>
          <a:p>
            <a:pPr marL="514350" indent="-514350">
              <a:buFont typeface="+mj-lt"/>
              <a:buAutoNum type="arabicPeriod"/>
            </a:pPr>
            <a:r>
              <a:rPr lang="en-AU" b="1" dirty="0" smtClean="0">
                <a:solidFill>
                  <a:schemeClr val="tx2">
                    <a:lumMod val="75000"/>
                  </a:schemeClr>
                </a:solidFill>
              </a:rPr>
              <a:t>Describe the management</a:t>
            </a:r>
            <a:r>
              <a:rPr lang="en-AU" dirty="0" smtClean="0"/>
              <a:t> of a patient’s cardiovascular risk according to best practice guidelines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2800" b="1" dirty="0" smtClean="0"/>
              <a:t>Wendy</a:t>
            </a:r>
            <a:endParaRPr lang="en-GB" sz="2800" b="1" dirty="0"/>
          </a:p>
        </p:txBody>
      </p:sp>
      <p:sp>
        <p:nvSpPr>
          <p:cNvPr id="6" name="Content Placeholder 5"/>
          <p:cNvSpPr>
            <a:spLocks noGrp="1"/>
          </p:cNvSpPr>
          <p:nvPr>
            <p:ph sz="half" idx="2"/>
          </p:nvPr>
        </p:nvSpPr>
        <p:spPr/>
        <p:txBody>
          <a:bodyPr/>
          <a:lstStyle/>
          <a:p>
            <a:r>
              <a:rPr lang="en-AU" sz="2300" dirty="0" smtClean="0"/>
              <a:t>Age 53</a:t>
            </a:r>
          </a:p>
          <a:p>
            <a:r>
              <a:rPr lang="en-AU" sz="2300" dirty="0" smtClean="0"/>
              <a:t>Ex-smoker for 7 years</a:t>
            </a:r>
          </a:p>
          <a:p>
            <a:r>
              <a:rPr lang="en-AU" sz="2300" dirty="0" smtClean="0"/>
              <a:t>2-3 standard drinks/day</a:t>
            </a:r>
          </a:p>
          <a:p>
            <a:r>
              <a:rPr lang="en-AU" sz="2300" dirty="0" smtClean="0"/>
              <a:t>BP 165/95</a:t>
            </a:r>
          </a:p>
          <a:p>
            <a:r>
              <a:rPr lang="en-AU" sz="2300" dirty="0" smtClean="0"/>
              <a:t>2 serves of fruit a day</a:t>
            </a:r>
          </a:p>
          <a:p>
            <a:r>
              <a:rPr lang="en-AU" sz="2300" dirty="0" smtClean="0"/>
              <a:t>BMI = 30</a:t>
            </a:r>
          </a:p>
          <a:p>
            <a:r>
              <a:rPr lang="en-AU" sz="2300" dirty="0" smtClean="0"/>
              <a:t>Total </a:t>
            </a:r>
            <a:r>
              <a:rPr lang="en-AU" sz="2300" dirty="0" err="1" smtClean="0"/>
              <a:t>chol</a:t>
            </a:r>
            <a:r>
              <a:rPr lang="en-AU" sz="2300" dirty="0" smtClean="0"/>
              <a:t> = 7.0 </a:t>
            </a:r>
            <a:r>
              <a:rPr lang="en-AU" sz="2300" dirty="0" err="1" smtClean="0"/>
              <a:t>mmol</a:t>
            </a:r>
            <a:r>
              <a:rPr lang="en-AU" sz="2300" dirty="0" smtClean="0"/>
              <a:t>/l</a:t>
            </a:r>
          </a:p>
          <a:p>
            <a:r>
              <a:rPr lang="en-AU" sz="2300" dirty="0" smtClean="0"/>
              <a:t>HDL = 1.4 </a:t>
            </a:r>
            <a:r>
              <a:rPr lang="en-AU" sz="2300" dirty="0" err="1" smtClean="0"/>
              <a:t>mmol</a:t>
            </a:r>
            <a:r>
              <a:rPr lang="en-AU" sz="2300" dirty="0" smtClean="0"/>
              <a:t>/l</a:t>
            </a:r>
          </a:p>
          <a:p>
            <a:r>
              <a:rPr lang="en-AU" sz="2300" dirty="0" smtClean="0"/>
              <a:t>No diabetes</a:t>
            </a:r>
            <a:endParaRPr lang="en-GB" sz="2300" dirty="0"/>
          </a:p>
        </p:txBody>
      </p:sp>
      <p:sp>
        <p:nvSpPr>
          <p:cNvPr id="7" name="Text Placeholder 6"/>
          <p:cNvSpPr>
            <a:spLocks noGrp="1"/>
          </p:cNvSpPr>
          <p:nvPr>
            <p:ph type="body" sz="quarter" idx="3"/>
          </p:nvPr>
        </p:nvSpPr>
        <p:spPr/>
        <p:txBody>
          <a:bodyPr/>
          <a:lstStyle/>
          <a:p>
            <a:r>
              <a:rPr lang="en-AU" sz="2800" b="1" dirty="0" smtClean="0"/>
              <a:t>Greg</a:t>
            </a:r>
            <a:endParaRPr lang="en-GB" sz="2800" b="1" dirty="0"/>
          </a:p>
        </p:txBody>
      </p:sp>
      <p:sp>
        <p:nvSpPr>
          <p:cNvPr id="8" name="Content Placeholder 7"/>
          <p:cNvSpPr>
            <a:spLocks noGrp="1"/>
          </p:cNvSpPr>
          <p:nvPr>
            <p:ph sz="quarter" idx="4"/>
          </p:nvPr>
        </p:nvSpPr>
        <p:spPr/>
        <p:txBody>
          <a:bodyPr/>
          <a:lstStyle/>
          <a:p>
            <a:r>
              <a:rPr lang="en-AU" sz="2300" dirty="0" smtClean="0"/>
              <a:t>Age 65</a:t>
            </a:r>
            <a:endParaRPr lang="en-GB" sz="2300" dirty="0" smtClean="0"/>
          </a:p>
          <a:p>
            <a:r>
              <a:rPr lang="en-GB" sz="2300" dirty="0" smtClean="0"/>
              <a:t>Non smoker</a:t>
            </a:r>
          </a:p>
          <a:p>
            <a:r>
              <a:rPr lang="en-GB" sz="2300" dirty="0" smtClean="0"/>
              <a:t>2 standard drinks/day</a:t>
            </a:r>
          </a:p>
          <a:p>
            <a:r>
              <a:rPr lang="en-GB" sz="2300" dirty="0" smtClean="0"/>
              <a:t>BP 145/92</a:t>
            </a:r>
          </a:p>
          <a:p>
            <a:r>
              <a:rPr lang="en-GB" sz="2300" dirty="0" smtClean="0"/>
              <a:t>10 min of exercise a day</a:t>
            </a:r>
          </a:p>
          <a:p>
            <a:r>
              <a:rPr lang="en-GB" sz="2300" dirty="0" smtClean="0"/>
              <a:t>BMI = 25</a:t>
            </a:r>
          </a:p>
          <a:p>
            <a:r>
              <a:rPr lang="en-GB" sz="2300" dirty="0" smtClean="0"/>
              <a:t>Total </a:t>
            </a:r>
            <a:r>
              <a:rPr lang="en-GB" sz="2300" dirty="0" err="1" smtClean="0"/>
              <a:t>chol</a:t>
            </a:r>
            <a:r>
              <a:rPr lang="en-GB" sz="2300" dirty="0" smtClean="0"/>
              <a:t> = 5.6mmol/l</a:t>
            </a:r>
          </a:p>
          <a:p>
            <a:r>
              <a:rPr lang="en-GB" sz="2300" dirty="0" smtClean="0"/>
              <a:t>HDL = 0.7 </a:t>
            </a:r>
            <a:r>
              <a:rPr lang="en-GB" sz="2300" dirty="0" err="1" smtClean="0"/>
              <a:t>mmol</a:t>
            </a:r>
            <a:r>
              <a:rPr lang="en-GB" sz="2300" dirty="0" smtClean="0"/>
              <a:t>/l</a:t>
            </a:r>
          </a:p>
          <a:p>
            <a:r>
              <a:rPr lang="en-GB" sz="2300" dirty="0" smtClean="0"/>
              <a:t>No diabetes</a:t>
            </a:r>
            <a:endParaRPr lang="en-GB" sz="2300" dirty="0"/>
          </a:p>
        </p:txBody>
      </p:sp>
      <p:sp>
        <p:nvSpPr>
          <p:cNvPr id="4" name="Title 3"/>
          <p:cNvSpPr>
            <a:spLocks noGrp="1"/>
          </p:cNvSpPr>
          <p:nvPr>
            <p:ph type="title"/>
          </p:nvPr>
        </p:nvSpPr>
        <p:spPr/>
        <p:txBody>
          <a:bodyPr/>
          <a:lstStyle/>
          <a:p>
            <a:r>
              <a:rPr lang="en-AU" dirty="0" smtClean="0"/>
              <a:t>Two patients</a:t>
            </a:r>
            <a:endParaRPr lang="en-GB" dirty="0"/>
          </a:p>
        </p:txBody>
      </p:sp>
      <p:pic>
        <p:nvPicPr>
          <p:cNvPr id="9" name="Picture 8" descr="Wendy.jpg"/>
          <p:cNvPicPr>
            <a:picLocks noChangeAspect="1"/>
          </p:cNvPicPr>
          <p:nvPr/>
        </p:nvPicPr>
        <p:blipFill>
          <a:blip r:embed="rId3" cstate="print"/>
          <a:stretch>
            <a:fillRect/>
          </a:stretch>
        </p:blipFill>
        <p:spPr>
          <a:xfrm>
            <a:off x="2195736" y="1196752"/>
            <a:ext cx="1656184" cy="940526"/>
          </a:xfrm>
          <a:prstGeom prst="rect">
            <a:avLst/>
          </a:prstGeom>
        </p:spPr>
      </p:pic>
      <p:pic>
        <p:nvPicPr>
          <p:cNvPr id="10" name="Picture 9" descr="greg.jpg"/>
          <p:cNvPicPr>
            <a:picLocks noChangeAspect="1"/>
          </p:cNvPicPr>
          <p:nvPr/>
        </p:nvPicPr>
        <p:blipFill>
          <a:blip r:embed="rId4" cstate="print"/>
          <a:srcRect l="21429" t="14252" r="14286" b="61994"/>
          <a:stretch>
            <a:fillRect/>
          </a:stretch>
        </p:blipFill>
        <p:spPr>
          <a:xfrm>
            <a:off x="6516216" y="1196752"/>
            <a:ext cx="1656000" cy="920000"/>
          </a:xfrm>
          <a:prstGeom prst="rect">
            <a:avLst/>
          </a:prstGeom>
        </p:spPr>
      </p:pic>
      <p:sp>
        <p:nvSpPr>
          <p:cNvPr id="11" name="TextBox 10"/>
          <p:cNvSpPr txBox="1"/>
          <p:nvPr/>
        </p:nvSpPr>
        <p:spPr>
          <a:xfrm>
            <a:off x="827584" y="6273225"/>
            <a:ext cx="6624736"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smtClean="0">
                <a:latin typeface="+mn-lt"/>
              </a:rPr>
              <a:t>who is at higher cardiovascular disease risk?</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What is “cardiovascular disease”?</a:t>
            </a:r>
            <a:endParaRPr lang="en-GB" dirty="0"/>
          </a:p>
        </p:txBody>
      </p:sp>
      <p:sp>
        <p:nvSpPr>
          <p:cNvPr id="8" name="Content Placeholder 7"/>
          <p:cNvSpPr>
            <a:spLocks noGrp="1"/>
          </p:cNvSpPr>
          <p:nvPr>
            <p:ph idx="1"/>
          </p:nvPr>
        </p:nvSpPr>
        <p:spPr/>
        <p:txBody>
          <a:bodyPr/>
          <a:lstStyle/>
          <a:p>
            <a:r>
              <a:rPr lang="en-AU" dirty="0" smtClean="0"/>
              <a:t>Coronary heart disease</a:t>
            </a:r>
          </a:p>
          <a:p>
            <a:pPr>
              <a:buFont typeface="Arial" pitchFamily="34" charset="0"/>
              <a:buChar char="•"/>
            </a:pPr>
            <a:r>
              <a:rPr lang="en-AU" sz="2400" dirty="0" smtClean="0"/>
              <a:t>e.g., angina pectoris, myocardial infarction</a:t>
            </a:r>
          </a:p>
          <a:p>
            <a:pPr>
              <a:buFont typeface="Arial" pitchFamily="34" charset="0"/>
              <a:buChar char="•"/>
            </a:pPr>
            <a:endParaRPr lang="en-AU" sz="2400" dirty="0" smtClean="0"/>
          </a:p>
          <a:p>
            <a:r>
              <a:rPr lang="en-AU" dirty="0" err="1" smtClean="0"/>
              <a:t>Cerebrovascular</a:t>
            </a:r>
            <a:r>
              <a:rPr lang="en-AU" dirty="0" smtClean="0"/>
              <a:t> disease</a:t>
            </a:r>
          </a:p>
          <a:p>
            <a:pPr>
              <a:buFont typeface="Arial" pitchFamily="34" charset="0"/>
              <a:buChar char="•"/>
            </a:pPr>
            <a:r>
              <a:rPr lang="en-AU" sz="2400" dirty="0" smtClean="0"/>
              <a:t>e.g., stroke, TIA</a:t>
            </a:r>
          </a:p>
          <a:p>
            <a:pPr>
              <a:buFont typeface="Arial" pitchFamily="34" charset="0"/>
              <a:buChar char="•"/>
            </a:pPr>
            <a:endParaRPr lang="en-AU" sz="2400" dirty="0" smtClean="0"/>
          </a:p>
          <a:p>
            <a:r>
              <a:rPr lang="en-AU" dirty="0" smtClean="0"/>
              <a:t>Peripheral vascular disease</a:t>
            </a:r>
          </a:p>
          <a:p>
            <a:pPr>
              <a:buFont typeface="Arial" pitchFamily="34" charset="0"/>
              <a:buChar char="•"/>
            </a:pPr>
            <a:r>
              <a:rPr lang="en-AU" sz="2400" dirty="0" smtClean="0"/>
              <a:t>e.g., intermittent </a:t>
            </a:r>
            <a:r>
              <a:rPr lang="en-AU" sz="2400" dirty="0" err="1" smtClean="0"/>
              <a:t>claudication</a:t>
            </a:r>
            <a:endParaRPr lang="en-GB" sz="2400" dirty="0"/>
          </a:p>
        </p:txBody>
      </p:sp>
      <p:sp>
        <p:nvSpPr>
          <p:cNvPr id="9" name="Rectangle 8"/>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a:buNone/>
            </a:pPr>
            <a:r>
              <a:rPr lang="en-AU" sz="2800" dirty="0" smtClean="0"/>
              <a:t>Prevalence</a:t>
            </a:r>
          </a:p>
          <a:p>
            <a:r>
              <a:rPr lang="en-AU" sz="2400" dirty="0" smtClean="0"/>
              <a:t>3.7 million people (1 in 6 Australians)</a:t>
            </a:r>
          </a:p>
          <a:p>
            <a:endParaRPr lang="en-AU" dirty="0" smtClean="0"/>
          </a:p>
          <a:p>
            <a:pPr>
              <a:buNone/>
            </a:pPr>
            <a:r>
              <a:rPr lang="en-AU" sz="2800" dirty="0" smtClean="0"/>
              <a:t>Death</a:t>
            </a:r>
          </a:p>
          <a:p>
            <a:pPr>
              <a:buFont typeface="Arial" pitchFamily="34" charset="0"/>
              <a:buChar char="•"/>
            </a:pPr>
            <a:r>
              <a:rPr lang="en-AU" sz="2400" dirty="0" smtClean="0"/>
              <a:t>1/3 of all deaths </a:t>
            </a:r>
            <a:r>
              <a:rPr lang="en-AU" sz="1200" dirty="0" smtClean="0"/>
              <a:t>(2010)</a:t>
            </a:r>
            <a:endParaRPr lang="en-AU" sz="2400" dirty="0" smtClean="0"/>
          </a:p>
          <a:p>
            <a:pPr>
              <a:buFont typeface="Arial" pitchFamily="34" charset="0"/>
              <a:buChar char="•"/>
            </a:pPr>
            <a:r>
              <a:rPr lang="en-AU" sz="2400" dirty="0" smtClean="0"/>
              <a:t>Most common cause</a:t>
            </a:r>
          </a:p>
          <a:p>
            <a:pPr>
              <a:buFont typeface="Arial" pitchFamily="34" charset="0"/>
              <a:buChar char="•"/>
            </a:pPr>
            <a:endParaRPr lang="en-AU" sz="2400" dirty="0" smtClean="0"/>
          </a:p>
          <a:p>
            <a:pPr>
              <a:buNone/>
            </a:pPr>
            <a:r>
              <a:rPr lang="en-AU" sz="2800" dirty="0" smtClean="0"/>
              <a:t>Disability</a:t>
            </a:r>
            <a:endParaRPr lang="en-AU" sz="2400" dirty="0" smtClean="0"/>
          </a:p>
          <a:p>
            <a:r>
              <a:rPr lang="en-AU" sz="2400" dirty="0" smtClean="0"/>
              <a:t>1.4 million people</a:t>
            </a:r>
          </a:p>
        </p:txBody>
      </p:sp>
      <p:sp>
        <p:nvSpPr>
          <p:cNvPr id="5" name="Content Placeholder 4"/>
          <p:cNvSpPr>
            <a:spLocks noGrp="1"/>
          </p:cNvSpPr>
          <p:nvPr>
            <p:ph sz="half" idx="2"/>
          </p:nvPr>
        </p:nvSpPr>
        <p:spPr/>
        <p:txBody>
          <a:bodyPr/>
          <a:lstStyle/>
          <a:p>
            <a:pPr>
              <a:buNone/>
            </a:pPr>
            <a:r>
              <a:rPr lang="en-AU" sz="2800" dirty="0" smtClean="0"/>
              <a:t>Impact</a:t>
            </a:r>
          </a:p>
          <a:p>
            <a:r>
              <a:rPr lang="en-AU" sz="2400" dirty="0" smtClean="0"/>
              <a:t>½ million hospitalisations per year </a:t>
            </a:r>
            <a:r>
              <a:rPr lang="en-AU" sz="1200" dirty="0" smtClean="0"/>
              <a:t>(2009-10)</a:t>
            </a:r>
            <a:endParaRPr lang="en-AU" sz="2400" dirty="0" smtClean="0"/>
          </a:p>
          <a:p>
            <a:r>
              <a:rPr lang="en-AU" sz="2400" dirty="0" smtClean="0"/>
              <a:t>$$$ - about 11% of total health expenditure </a:t>
            </a:r>
            <a:r>
              <a:rPr lang="en-AU" sz="1200" dirty="0" smtClean="0"/>
              <a:t>(2004-5)</a:t>
            </a:r>
            <a:endParaRPr lang="en-AU" sz="2400" dirty="0" smtClean="0"/>
          </a:p>
          <a:p>
            <a:endParaRPr lang="en-AU" sz="2400" dirty="0" smtClean="0"/>
          </a:p>
          <a:p>
            <a:pPr>
              <a:buNone/>
            </a:pPr>
            <a:r>
              <a:rPr lang="en-AU" sz="2800" dirty="0" smtClean="0"/>
              <a:t>Risk factors</a:t>
            </a:r>
          </a:p>
          <a:p>
            <a:r>
              <a:rPr lang="en-AU" sz="2400" dirty="0" smtClean="0"/>
              <a:t>&gt; 9 </a:t>
            </a:r>
            <a:r>
              <a:rPr lang="en-AU" sz="2400" dirty="0" smtClean="0"/>
              <a:t>in 10 adults at least one</a:t>
            </a:r>
          </a:p>
          <a:p>
            <a:r>
              <a:rPr lang="en-AU" sz="2400" dirty="0" smtClean="0"/>
              <a:t>2 in 3 </a:t>
            </a:r>
            <a:r>
              <a:rPr lang="en-AU" sz="2400" dirty="0" smtClean="0"/>
              <a:t>with 3+ risk factors</a:t>
            </a:r>
            <a:endParaRPr lang="en-GB" sz="2400" dirty="0"/>
          </a:p>
        </p:txBody>
      </p:sp>
      <p:sp>
        <p:nvSpPr>
          <p:cNvPr id="7" name="Title 6"/>
          <p:cNvSpPr>
            <a:spLocks noGrp="1"/>
          </p:cNvSpPr>
          <p:nvPr>
            <p:ph type="title"/>
          </p:nvPr>
        </p:nvSpPr>
        <p:spPr/>
        <p:txBody>
          <a:bodyPr/>
          <a:lstStyle/>
          <a:p>
            <a:r>
              <a:rPr lang="en-AU" dirty="0" smtClean="0"/>
              <a:t>CVD – important, common and preventable</a:t>
            </a:r>
            <a:endParaRPr lang="en-GB" dirty="0"/>
          </a:p>
        </p:txBody>
      </p:sp>
      <p:sp>
        <p:nvSpPr>
          <p:cNvPr id="9" name="Rectangle 8"/>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Burden of disease (DALY)</a:t>
            </a:r>
            <a:endParaRPr lang="en-GB" dirty="0"/>
          </a:p>
        </p:txBody>
      </p:sp>
      <p:sp>
        <p:nvSpPr>
          <p:cNvPr id="7" name="Rectangle 6"/>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pic>
        <p:nvPicPr>
          <p:cNvPr id="8" name="Content Placeholder 3" descr="50485891.png"/>
          <p:cNvPicPr>
            <a:picLocks noChangeAspect="1"/>
          </p:cNvPicPr>
          <p:nvPr/>
        </p:nvPicPr>
        <p:blipFill>
          <a:blip r:embed="rId3" cstate="print"/>
          <a:srcRect l="4255" t="16800" b="10101"/>
          <a:stretch>
            <a:fillRect/>
          </a:stretch>
        </p:blipFill>
        <p:spPr>
          <a:xfrm>
            <a:off x="1403648" y="1196752"/>
            <a:ext cx="6480720" cy="46314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Cost and volume of drugs </a:t>
            </a:r>
            <a:r>
              <a:rPr lang="en-AU" sz="1200" dirty="0" smtClean="0"/>
              <a:t>(year ending 2010)</a:t>
            </a:r>
            <a:endParaRPr lang="en-GB" dirty="0"/>
          </a:p>
        </p:txBody>
      </p:sp>
      <p:pic>
        <p:nvPicPr>
          <p:cNvPr id="6" name="Content Placeholder 3" descr="51142678.png"/>
          <p:cNvPicPr>
            <a:picLocks noGrp="1" noChangeAspect="1"/>
          </p:cNvPicPr>
          <p:nvPr>
            <p:ph idx="1"/>
          </p:nvPr>
        </p:nvPicPr>
        <p:blipFill>
          <a:blip r:embed="rId3" cstate="print"/>
          <a:srcRect l="388" t="20250" r="9838" b="7751"/>
          <a:stretch>
            <a:fillRect/>
          </a:stretch>
        </p:blipFill>
        <p:spPr>
          <a:xfrm>
            <a:off x="539552" y="1124744"/>
            <a:ext cx="8208912" cy="2304256"/>
          </a:xfrm>
        </p:spPr>
      </p:pic>
      <p:pic>
        <p:nvPicPr>
          <p:cNvPr id="9" name="Picture 8" descr="51142872.png"/>
          <p:cNvPicPr>
            <a:picLocks noChangeAspect="1"/>
          </p:cNvPicPr>
          <p:nvPr/>
        </p:nvPicPr>
        <p:blipFill>
          <a:blip r:embed="rId4" cstate="print"/>
          <a:srcRect l="1176" t="17902" r="10625"/>
          <a:stretch>
            <a:fillRect/>
          </a:stretch>
        </p:blipFill>
        <p:spPr>
          <a:xfrm>
            <a:off x="611560" y="3501008"/>
            <a:ext cx="8064896" cy="2564904"/>
          </a:xfrm>
          <a:prstGeom prst="rect">
            <a:avLst/>
          </a:prstGeom>
        </p:spPr>
      </p:pic>
      <p:sp>
        <p:nvSpPr>
          <p:cNvPr id="10" name="TextBox 9"/>
          <p:cNvSpPr txBox="1"/>
          <p:nvPr/>
        </p:nvSpPr>
        <p:spPr>
          <a:xfrm>
            <a:off x="3923928" y="2132856"/>
            <a:ext cx="1296144" cy="2677656"/>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mn-lt"/>
                <a:ea typeface="+mn-ea"/>
                <a:cs typeface="+mn-cs"/>
              </a:rPr>
              <a:t>Cost</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endParaRPr lang="en-AU" sz="2400" b="1" dirty="0" smtClean="0">
              <a:latin typeface="+mn-lt"/>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AU"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endParaRPr lang="en-AU" sz="2400" b="1" dirty="0" smtClean="0">
              <a:latin typeface="+mn-lt"/>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AU"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2400" b="1" noProof="0" dirty="0" smtClean="0">
                <a:latin typeface="+mn-lt"/>
              </a:rPr>
              <a:t>Volume</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buNone/>
            </a:pPr>
            <a:r>
              <a:rPr lang="en-AU" sz="2400" b="1" dirty="0" smtClean="0"/>
              <a:t>Modifiable risk factors</a:t>
            </a:r>
          </a:p>
          <a:p>
            <a:r>
              <a:rPr lang="en-AU" dirty="0" smtClean="0"/>
              <a:t>smoking</a:t>
            </a:r>
          </a:p>
          <a:p>
            <a:r>
              <a:rPr lang="en-AU" dirty="0" smtClean="0"/>
              <a:t>blood pressure</a:t>
            </a:r>
          </a:p>
          <a:p>
            <a:r>
              <a:rPr lang="en-AU" dirty="0" smtClean="0"/>
              <a:t>serum lipids</a:t>
            </a:r>
          </a:p>
          <a:p>
            <a:r>
              <a:rPr lang="en-AU" dirty="0" smtClean="0"/>
              <a:t>waist circumference and BMI</a:t>
            </a:r>
          </a:p>
          <a:p>
            <a:r>
              <a:rPr lang="en-AU" dirty="0" smtClean="0"/>
              <a:t>nutrition</a:t>
            </a:r>
          </a:p>
          <a:p>
            <a:r>
              <a:rPr lang="en-AU" dirty="0" smtClean="0"/>
              <a:t>physical activity level</a:t>
            </a:r>
          </a:p>
          <a:p>
            <a:r>
              <a:rPr lang="en-AU" dirty="0" smtClean="0"/>
              <a:t>alcohol intake</a:t>
            </a:r>
            <a:endParaRPr lang="en-GB" dirty="0"/>
          </a:p>
        </p:txBody>
      </p:sp>
      <p:sp>
        <p:nvSpPr>
          <p:cNvPr id="5" name="Content Placeholder 4"/>
          <p:cNvSpPr>
            <a:spLocks noGrp="1"/>
          </p:cNvSpPr>
          <p:nvPr>
            <p:ph sz="half" idx="2"/>
          </p:nvPr>
        </p:nvSpPr>
        <p:spPr/>
        <p:txBody>
          <a:bodyPr/>
          <a:lstStyle/>
          <a:p>
            <a:pPr>
              <a:buNone/>
            </a:pPr>
            <a:r>
              <a:rPr lang="en-AU" sz="2400" b="1" dirty="0" smtClean="0"/>
              <a:t>Non-modifiable</a:t>
            </a:r>
            <a:endParaRPr lang="en-AU" b="1" dirty="0" smtClean="0"/>
          </a:p>
          <a:p>
            <a:r>
              <a:rPr lang="en-AU" dirty="0" smtClean="0"/>
              <a:t>age and sex</a:t>
            </a:r>
          </a:p>
          <a:p>
            <a:r>
              <a:rPr lang="en-AU" dirty="0" smtClean="0"/>
              <a:t>family history</a:t>
            </a:r>
          </a:p>
          <a:p>
            <a:r>
              <a:rPr lang="en-AU" dirty="0" smtClean="0"/>
              <a:t>social history (cultural identify, ethnicity, SES, mental health)</a:t>
            </a:r>
          </a:p>
          <a:p>
            <a:endParaRPr lang="en-AU" dirty="0" smtClean="0"/>
          </a:p>
          <a:p>
            <a:pPr>
              <a:buNone/>
            </a:pPr>
            <a:r>
              <a:rPr lang="en-AU" sz="2400" b="1" dirty="0" smtClean="0"/>
              <a:t>Related conditions</a:t>
            </a:r>
          </a:p>
          <a:p>
            <a:r>
              <a:rPr lang="en-AU" dirty="0" smtClean="0"/>
              <a:t>diabetes</a:t>
            </a:r>
          </a:p>
          <a:p>
            <a:r>
              <a:rPr lang="en-AU" dirty="0" smtClean="0"/>
              <a:t>chronic kidney disease</a:t>
            </a:r>
          </a:p>
          <a:p>
            <a:r>
              <a:rPr lang="en-AU" dirty="0" smtClean="0"/>
              <a:t>familial </a:t>
            </a:r>
            <a:r>
              <a:rPr lang="en-AU" dirty="0" err="1" smtClean="0"/>
              <a:t>hypercholesterolaemia</a:t>
            </a:r>
            <a:endParaRPr lang="en-AU" dirty="0" smtClean="0"/>
          </a:p>
          <a:p>
            <a:r>
              <a:rPr lang="en-AU" dirty="0" err="1" smtClean="0"/>
              <a:t>atrial</a:t>
            </a:r>
            <a:r>
              <a:rPr lang="en-AU" dirty="0" smtClean="0"/>
              <a:t> fibrillation</a:t>
            </a:r>
            <a:endParaRPr lang="en-GB" dirty="0"/>
          </a:p>
        </p:txBody>
      </p:sp>
      <p:sp>
        <p:nvSpPr>
          <p:cNvPr id="2" name="Title 1"/>
          <p:cNvSpPr>
            <a:spLocks noGrp="1"/>
          </p:cNvSpPr>
          <p:nvPr>
            <p:ph type="title"/>
          </p:nvPr>
        </p:nvSpPr>
        <p:spPr/>
        <p:txBody>
          <a:bodyPr/>
          <a:lstStyle/>
          <a:p>
            <a:r>
              <a:rPr lang="en-AU" dirty="0" smtClean="0"/>
              <a:t>What are the CVD “risk factors”?</a:t>
            </a:r>
            <a:endParaRPr lang="en-GB" dirty="0"/>
          </a:p>
        </p:txBody>
      </p:sp>
      <p:sp>
        <p:nvSpPr>
          <p:cNvPr id="7" name="TextBox 6"/>
          <p:cNvSpPr txBox="1"/>
          <p:nvPr/>
        </p:nvSpPr>
        <p:spPr>
          <a:xfrm>
            <a:off x="6444208" y="692696"/>
            <a:ext cx="1152128" cy="461665"/>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b="1" i="0" u="none" strike="noStrike" kern="1200" cap="none" spc="0" normalizeH="0" baseline="0" noProof="0" dirty="0" smtClean="0">
                <a:ln>
                  <a:noFill/>
                </a:ln>
                <a:solidFill>
                  <a:schemeClr val="tx1"/>
                </a:solidFill>
                <a:effectLst/>
                <a:uLnTx/>
                <a:uFillTx/>
                <a:latin typeface="+mn-lt"/>
                <a:ea typeface="+mn-ea"/>
                <a:cs typeface="+mn-cs"/>
              </a:rPr>
              <a:t>Adapted from (p. 6):</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guidelinesassessment.png"/>
          <p:cNvPicPr>
            <a:picLocks noChangeAspect="1"/>
          </p:cNvPicPr>
          <p:nvPr/>
        </p:nvPicPr>
        <p:blipFill>
          <a:blip r:embed="rId3" cstate="print"/>
          <a:stretch>
            <a:fillRect/>
          </a:stretch>
        </p:blipFill>
        <p:spPr>
          <a:xfrm>
            <a:off x="7668344" y="0"/>
            <a:ext cx="1224136" cy="1727779"/>
          </a:xfrm>
          <a:prstGeom prst="rect">
            <a:avLst/>
          </a:prstGeom>
        </p:spPr>
      </p:pic>
      <p:sp>
        <p:nvSpPr>
          <p:cNvPr id="9" name="Rectangle 8"/>
          <p:cNvSpPr/>
          <p:nvPr/>
        </p:nvSpPr>
        <p:spPr>
          <a:xfrm>
            <a:off x="467544" y="6309320"/>
            <a:ext cx="2077748" cy="369332"/>
          </a:xfrm>
          <a:prstGeom prst="rect">
            <a:avLst/>
          </a:prstGeom>
        </p:spPr>
        <p:txBody>
          <a:bodyPr wrap="none">
            <a:spAutoFit/>
          </a:bodyPr>
          <a:lstStyle/>
          <a:p>
            <a:r>
              <a:rPr lang="en-AU" b="1" dirty="0" smtClean="0">
                <a:solidFill>
                  <a:schemeClr val="tx2">
                    <a:lumMod val="75000"/>
                  </a:schemeClr>
                </a:solidFill>
                <a:latin typeface="+mn-lt"/>
              </a:rPr>
              <a:t>Explain the benefits</a:t>
            </a:r>
            <a:endParaRPr lang="en-GB"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HCM_Slides_Templat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SPHCM_Slides_Template</Template>
  <TotalTime>534</TotalTime>
  <Words>4783</Words>
  <Application>Microsoft Office PowerPoint</Application>
  <PresentationFormat>On-screen Show (4:3)</PresentationFormat>
  <Paragraphs>488</Paragraphs>
  <Slides>29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SPHCM_Slides_Template</vt:lpstr>
      <vt:lpstr>Equation</vt:lpstr>
      <vt:lpstr>PowerPoint Presentation</vt:lpstr>
      <vt:lpstr>Aim</vt:lpstr>
      <vt:lpstr>Learning objectives</vt:lpstr>
      <vt:lpstr>Two patients</vt:lpstr>
      <vt:lpstr>What is “cardiovascular disease”?</vt:lpstr>
      <vt:lpstr>CVD – important, common and preventable</vt:lpstr>
      <vt:lpstr>Burden of disease (DALY)</vt:lpstr>
      <vt:lpstr>Cost and volume of drugs (year ending 2010)</vt:lpstr>
      <vt:lpstr>What are the CVD “risk factors”?</vt:lpstr>
      <vt:lpstr>What is “absolute risk”?</vt:lpstr>
      <vt:lpstr>Working with numbers – examples</vt:lpstr>
      <vt:lpstr>Working with numbers – examples</vt:lpstr>
      <vt:lpstr>Why use ARR and NNT?</vt:lpstr>
      <vt:lpstr>“Absolute” vs. “Individual” CVD risk approach</vt:lpstr>
      <vt:lpstr>Risk assessment algorithm</vt:lpstr>
      <vt:lpstr>Target group</vt:lpstr>
      <vt:lpstr>Comprehensive risk assessment</vt:lpstr>
      <vt:lpstr>Who is already at “high risk" of CVD?</vt:lpstr>
      <vt:lpstr>CVD absolute risk categories</vt:lpstr>
      <vt:lpstr>Using the calculator</vt:lpstr>
      <vt:lpstr>Framingham Heart Study</vt:lpstr>
      <vt:lpstr>PowerPoint Presentation</vt:lpstr>
      <vt:lpstr>Online calculator</vt:lpstr>
      <vt:lpstr>Two patients</vt:lpstr>
      <vt:lpstr>Management strategy – low risk</vt:lpstr>
      <vt:lpstr>Management strategy – high risk</vt:lpstr>
      <vt:lpstr>Overview</vt:lpstr>
      <vt:lpstr>Learning objectives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cardiovascular disease risk assessment and early intervention</dc:title>
  <dc:creator>Michael Tam</dc:creator>
  <dc:description>Revised Feb 2013</dc:description>
  <cp:lastModifiedBy>Michael Tam</cp:lastModifiedBy>
  <cp:revision>69</cp:revision>
  <dcterms:created xsi:type="dcterms:W3CDTF">2013-02-25T06:16:32Z</dcterms:created>
  <dcterms:modified xsi:type="dcterms:W3CDTF">2013-08-05T01:18:35Z</dcterms:modified>
  <cp:category>Lecture</cp:category>
</cp:coreProperties>
</file>